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6.xml" ContentType="application/vnd.openxmlformats-officedocument.theme+xml"/>
  <Override PartName="/ppt/slideLayouts/slideLayout25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5" r:id="rId2"/>
    <p:sldMasterId id="2147483707" r:id="rId3"/>
    <p:sldMasterId id="2147483700" r:id="rId4"/>
    <p:sldMasterId id="2147483698" r:id="rId5"/>
    <p:sldMasterId id="2147483668" r:id="rId6"/>
    <p:sldMasterId id="2147483672" r:id="rId7"/>
  </p:sldMasterIdLst>
  <p:notesMasterIdLst>
    <p:notesMasterId r:id="rId61"/>
  </p:notesMasterIdLst>
  <p:handoutMasterIdLst>
    <p:handoutMasterId r:id="rId62"/>
  </p:handoutMasterIdLst>
  <p:sldIdLst>
    <p:sldId id="462" r:id="rId8"/>
    <p:sldId id="653" r:id="rId9"/>
    <p:sldId id="1303" r:id="rId10"/>
    <p:sldId id="1302" r:id="rId11"/>
    <p:sldId id="1316" r:id="rId12"/>
    <p:sldId id="1075" r:id="rId13"/>
    <p:sldId id="1180" r:id="rId14"/>
    <p:sldId id="1304" r:id="rId15"/>
    <p:sldId id="1329" r:id="rId16"/>
    <p:sldId id="1249" r:id="rId17"/>
    <p:sldId id="1345" r:id="rId18"/>
    <p:sldId id="1296" r:id="rId19"/>
    <p:sldId id="1332" r:id="rId20"/>
    <p:sldId id="1346" r:id="rId21"/>
    <p:sldId id="1298" r:id="rId22"/>
    <p:sldId id="1347" r:id="rId23"/>
    <p:sldId id="1334" r:id="rId24"/>
    <p:sldId id="1326" r:id="rId25"/>
    <p:sldId id="1337" r:id="rId26"/>
    <p:sldId id="1348" r:id="rId27"/>
    <p:sldId id="1327" r:id="rId28"/>
    <p:sldId id="1349" r:id="rId29"/>
    <p:sldId id="1328" r:id="rId30"/>
    <p:sldId id="1338" r:id="rId31"/>
    <p:sldId id="1320" r:id="rId32"/>
    <p:sldId id="1194" r:id="rId33"/>
    <p:sldId id="1333" r:id="rId34"/>
    <p:sldId id="1185" r:id="rId35"/>
    <p:sldId id="1305" r:id="rId36"/>
    <p:sldId id="1340" r:id="rId37"/>
    <p:sldId id="1207" r:id="rId38"/>
    <p:sldId id="1335" r:id="rId39"/>
    <p:sldId id="1350" r:id="rId40"/>
    <p:sldId id="1351" r:id="rId41"/>
    <p:sldId id="1336" r:id="rId42"/>
    <p:sldId id="1307" r:id="rId43"/>
    <p:sldId id="1323" r:id="rId44"/>
    <p:sldId id="1151" r:id="rId45"/>
    <p:sldId id="1341" r:id="rId46"/>
    <p:sldId id="1223" r:id="rId47"/>
    <p:sldId id="1352" r:id="rId48"/>
    <p:sldId id="1353" r:id="rId49"/>
    <p:sldId id="1356" r:id="rId50"/>
    <p:sldId id="1137" r:id="rId51"/>
    <p:sldId id="1220" r:id="rId52"/>
    <p:sldId id="1343" r:id="rId53"/>
    <p:sldId id="1339" r:id="rId54"/>
    <p:sldId id="1354" r:id="rId55"/>
    <p:sldId id="1355" r:id="rId56"/>
    <p:sldId id="1344" r:id="rId57"/>
    <p:sldId id="1226" r:id="rId58"/>
    <p:sldId id="1309" r:id="rId59"/>
    <p:sldId id="264" r:id="rId6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E4"/>
    <a:srgbClr val="0000CC"/>
    <a:srgbClr val="AD2A26"/>
    <a:srgbClr val="4C5252"/>
    <a:srgbClr val="F9F9F9"/>
    <a:srgbClr val="8A8A8A"/>
    <a:srgbClr val="48504F"/>
    <a:srgbClr val="B60206"/>
    <a:srgbClr val="AD2B26"/>
    <a:srgbClr val="4950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7" autoAdjust="0"/>
    <p:restoredTop sz="95852" autoAdjust="0"/>
  </p:normalViewPr>
  <p:slideViewPr>
    <p:cSldViewPr snapToGrid="0">
      <p:cViewPr varScale="1">
        <p:scale>
          <a:sx n="96" d="100"/>
          <a:sy n="96" d="100"/>
        </p:scale>
        <p:origin x="8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viewProps" Target="view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5BAB8F7-26C7-2345-A2F0-4C70E8EFA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B0FE49-C86E-0B42-8C7E-921C60B5AA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2022/2/25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928822-8127-CD43-9156-5BB443851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C3EF7F-6078-7249-A167-F5C06879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6559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2022/2/25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55DD043-453D-F04F-965C-A5E686829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A6C6B16B-7FC0-904C-B475-F9CF5C74E3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441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FD7787D-704C-E74D-B53E-A392EAB480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687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8861138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30495570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24177792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42583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theme" Target="../theme/theme6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>
            <a:extLst>
              <a:ext uri="{FF2B5EF4-FFF2-40B4-BE49-F238E27FC236}">
                <a16:creationId xmlns:a16="http://schemas.microsoft.com/office/drawing/2014/main" id="{6F51DA0D-EA98-B14B-A35B-7EDF8DBC5804}"/>
              </a:ext>
            </a:extLst>
          </p:cNvPr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id="{B0F52978-FC9E-FC46-A244-4605B31E7CC6}"/>
              </a:ext>
            </a:extLst>
          </p:cNvPr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6677D3A6-DA28-9444-815A-4524D9FED995}"/>
              </a:ext>
            </a:extLst>
          </p:cNvPr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B3967B50-7DD6-B247-97B6-4844195F68D5}"/>
              </a:ext>
            </a:extLst>
          </p:cNvPr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:a16="http://schemas.microsoft.com/office/drawing/2014/main" id="{4C290A33-8D65-DC47-BE12-79B4B22A299D}"/>
              </a:ext>
            </a:extLst>
          </p:cNvPr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id="{E0867641-ABCE-C84A-84A4-696E52E6543B}"/>
              </a:ext>
            </a:extLst>
          </p:cNvPr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id="{3DC81806-A479-FD47-B1B6-A77189F32D48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id="{D15987B7-89CB-8549-AEE5-ADD4AED257B7}"/>
              </a:ext>
            </a:extLst>
          </p:cNvPr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82A540C-45FC-EB45-96D5-1EA0511DAF21}"/>
              </a:ext>
            </a:extLst>
          </p:cNvPr>
          <p:cNvCxnSpPr>
            <a:cxnSpLocks/>
          </p:cNvCxnSpPr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8569DD6-18D5-5D45-BC4E-E4C2727B945C}"/>
              </a:ext>
            </a:extLst>
          </p:cNvPr>
          <p:cNvCxnSpPr>
            <a:cxnSpLocks/>
          </p:cNvCxnSpPr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5D63DA79-7D60-4A42-A1B3-9BB10C9E05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7F5CA1-11F4-B94D-84AE-F6E3E12DEC4D}"/>
              </a:ext>
            </a:extLst>
          </p:cNvPr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B73C1A2-926E-3849-92AB-BCE7B4C71DF2}"/>
                </a:ext>
              </a:extLst>
            </p:cNvPr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EC96A2F-7D7A-F34F-9BE8-8ADCD2919ACB}"/>
                </a:ext>
              </a:extLst>
            </p:cNvPr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>
              <a:extLst>
                <a:ext uri="{FF2B5EF4-FFF2-40B4-BE49-F238E27FC236}">
                  <a16:creationId xmlns:a16="http://schemas.microsoft.com/office/drawing/2014/main" id="{83E925B0-57FD-8B4B-8FF7-8BCD8AADE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id="{3EDCC472-8CF0-F84C-9270-06FAC7E8DD4D}"/>
                </a:ext>
              </a:extLst>
            </p:cNvPr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:a16="http://schemas.microsoft.com/office/drawing/2014/main" id="{E8F71936-0CC4-CB4A-AF12-89754A9ADA5D}"/>
                </a:ext>
              </a:extLst>
            </p:cNvPr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8438130-7B30-A94E-B2AC-38EDD0B85909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73C1A2-926E-3849-92AB-BCE7B4C71DF2}"/>
              </a:ext>
            </a:extLst>
          </p:cNvPr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C96A2F-7D7A-F34F-9BE8-8ADCD2919ACB}"/>
              </a:ext>
            </a:extLst>
          </p:cNvPr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id="{83E925B0-57FD-8B4B-8FF7-8BCD8AADEF23}"/>
              </a:ext>
            </a:extLst>
          </p:cNvPr>
          <p:cNvCxnSpPr>
            <a:cxnSpLocks/>
          </p:cNvCxnSpPr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>
            <a:extLst>
              <a:ext uri="{FF2B5EF4-FFF2-40B4-BE49-F238E27FC236}">
                <a16:creationId xmlns:a16="http://schemas.microsoft.com/office/drawing/2014/main" id="{942E7471-620D-FA4E-A59B-D8C1A79C3F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91B717BE-9DF9-1B41-9DBF-CB511A9C606B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998722ED-C4DC-C24C-A17B-B9CA36751549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757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D82380DF-4088-5449-BBFC-0B57E0B8F475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2FB8D235-9189-C14B-8111-0D705B9AA121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526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8479B63A-0E02-2349-8BED-44C85C23E174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ACD341D-631E-1C41-AA57-E78DF51FD162}"/>
              </a:ext>
            </a:extLst>
          </p:cNvPr>
          <p:cNvSpPr/>
          <p:nvPr userDrawn="1"/>
        </p:nvSpPr>
        <p:spPr>
          <a:xfrm>
            <a:off x="4193628" y="260138"/>
            <a:ext cx="799836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多一句没有，少一句不行，用最短时间，教会最实用的技术！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A13C4AB-ADA7-6942-8140-5DC8E0577838}"/>
              </a:ext>
            </a:extLst>
          </p:cNvPr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04C7863-89B5-3040-9FC7-D2B2A900C20B}"/>
              </a:ext>
            </a:extLst>
          </p:cNvPr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F68358-2C42-514C-A18F-D22A7C3B0412}"/>
              </a:ext>
            </a:extLst>
          </p:cNvPr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A90E8C-99EA-674B-BE48-642DDFA26B82}"/>
              </a:ext>
            </a:extLst>
          </p:cNvPr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DC5CCC4C-800E-9040-97B5-C1E1BE251216}"/>
              </a:ext>
            </a:extLst>
          </p:cNvPr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>
            <a:extLst>
              <a:ext uri="{FF2B5EF4-FFF2-40B4-BE49-F238E27FC236}">
                <a16:creationId xmlns:a16="http://schemas.microsoft.com/office/drawing/2014/main" id="{36B7D234-E207-414F-8E81-F360C01EFFF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7" name="矩形 14">
            <a:extLst>
              <a:ext uri="{FF2B5EF4-FFF2-40B4-BE49-F238E27FC236}">
                <a16:creationId xmlns:a16="http://schemas.microsoft.com/office/drawing/2014/main" id="{CBF3DED2-69B0-F340-BDFB-E540327A7264}"/>
              </a:ext>
            </a:extLst>
          </p:cNvPr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104775 w 2202525"/>
              <a:gd name="connsiteY3" fmla="*/ 272456 h 275631"/>
              <a:gd name="connsiteX4" fmla="*/ 0 w 2202525"/>
              <a:gd name="connsiteY4" fmla="*/ 0 h 27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5840A94-AFCB-F14C-AC1D-7BFA5CCE05BC}"/>
              </a:ext>
            </a:extLst>
          </p:cNvPr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Alibaba PuHuiTi" pitchFamily="18" charset="-122"/>
              </a:rPr>
              <a:t>高级软件人才培训专家</a:t>
            </a:r>
          </a:p>
        </p:txBody>
      </p:sp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3" r:id="rId3"/>
    <p:sldLayoutId id="2147483678" r:id="rId4"/>
    <p:sldLayoutId id="2147483679" r:id="rId5"/>
    <p:sldLayoutId id="2147483680" r:id="rId6"/>
    <p:sldLayoutId id="2147483677" r:id="rId7"/>
    <p:sldLayoutId id="2147483702" r:id="rId8"/>
    <p:sldLayoutId id="2147483703" r:id="rId9"/>
    <p:sldLayoutId id="2147483709" r:id="rId10"/>
    <p:sldLayoutId id="2147483704" r:id="rId11"/>
    <p:sldLayoutId id="2147483681" r:id="rId12"/>
    <p:sldLayoutId id="2147483693" r:id="rId13"/>
    <p:sldLayoutId id="2147483710" r:id="rId14"/>
    <p:sldLayoutId id="2147483706" r:id="rId15"/>
    <p:sldLayoutId id="2147483712" r:id="rId16"/>
    <p:sldLayoutId id="2147483715" r:id="rId17"/>
    <p:sldLayoutId id="2147483719" r:id="rId18"/>
    <p:sldLayoutId id="2147483720" r:id="rId19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227BF9-01FA-AE4B-9DB9-E3DAB164E5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6EC87-9B0D-CD4B-997D-0A66FE90B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165" y="2434443"/>
            <a:ext cx="9756437" cy="1158875"/>
          </a:xfrm>
        </p:spPr>
        <p:txBody>
          <a:bodyPr/>
          <a:lstStyle/>
          <a:p>
            <a:r>
              <a:rPr kumimoji="1" lang="zh-CN" altLang="en-US" sz="8000" dirty="0"/>
              <a:t>方法</a:t>
            </a:r>
          </a:p>
        </p:txBody>
      </p:sp>
    </p:spTree>
    <p:extLst>
      <p:ext uri="{BB962C8B-B14F-4D97-AF65-F5344CB8AC3E}">
        <p14:creationId xmlns:p14="http://schemas.microsoft.com/office/powerpoint/2010/main" val="3833974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3">
            <a:extLst>
              <a:ext uri="{FF2B5EF4-FFF2-40B4-BE49-F238E27FC236}">
                <a16:creationId xmlns:a16="http://schemas.microsoft.com/office/drawing/2014/main" id="{60160A74-29B4-40CB-A638-2DD6581E62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58461" y="1491586"/>
            <a:ext cx="6137585" cy="1760091"/>
          </a:xfrm>
        </p:spPr>
        <p:txBody>
          <a:bodyPr/>
          <a:lstStyle/>
          <a:p>
            <a:r>
              <a:rPr kumimoji="1" lang="zh-CN" altLang="en-US" sz="1600" dirty="0">
                <a:latin typeface="Consolas" panose="020B0609020204030204" pitchFamily="49" charset="0"/>
              </a:rPr>
              <a:t>方法的完整格式是什么样的？</a:t>
            </a:r>
            <a:endParaRPr kumimoji="1" lang="en-US" altLang="zh-CN" sz="1600" dirty="0">
              <a:latin typeface="Consolas" panose="020B0609020204030204" pitchFamily="49" charset="0"/>
            </a:endParaRPr>
          </a:p>
          <a:p>
            <a:pPr lvl="1"/>
            <a:endParaRPr kumimoji="1" lang="en-US" altLang="zh-CN" sz="1600" dirty="0">
              <a:latin typeface="Consolas" panose="020B0609020204030204" pitchFamily="49" charset="0"/>
            </a:endParaRPr>
          </a:p>
          <a:p>
            <a:pPr lvl="1"/>
            <a:endParaRPr kumimoji="1" lang="en-US" altLang="zh-CN" dirty="0">
              <a:latin typeface="Consolas" panose="020B0609020204030204" pitchFamily="49" charset="0"/>
            </a:endParaRPr>
          </a:p>
          <a:p>
            <a:pPr lvl="1"/>
            <a:endParaRPr kumimoji="1" lang="en-US" altLang="zh-CN" dirty="0">
              <a:latin typeface="Consolas" panose="020B0609020204030204" pitchFamily="49" charset="0"/>
            </a:endParaRPr>
          </a:p>
          <a:p>
            <a:pPr lvl="1"/>
            <a:endParaRPr kumimoji="1" lang="en-US" altLang="zh-CN" dirty="0">
              <a:latin typeface="Consolas" panose="020B0609020204030204" pitchFamily="49" charset="0"/>
            </a:endParaRPr>
          </a:p>
          <a:p>
            <a:pPr lvl="1"/>
            <a:endParaRPr kumimoji="1" lang="en-US" altLang="zh-CN" dirty="0"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7F623F-834B-455D-9CF1-2BE3800FB2E8}"/>
              </a:ext>
            </a:extLst>
          </p:cNvPr>
          <p:cNvSpPr txBox="1"/>
          <p:nvPr/>
        </p:nvSpPr>
        <p:spPr>
          <a:xfrm>
            <a:off x="4858462" y="3724524"/>
            <a:ext cx="5605184" cy="95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CN" sz="1600" dirty="0">
                <a:latin typeface="Consolas" panose="020B0609020204030204" pitchFamily="49" charset="0"/>
              </a:rPr>
              <a:t>2.</a:t>
            </a:r>
            <a:r>
              <a:rPr kumimoji="1" lang="zh-CN" altLang="en-US" sz="1600" dirty="0">
                <a:latin typeface="Consolas" panose="020B0609020204030204" pitchFamily="49" charset="0"/>
              </a:rPr>
              <a:t>方法要执行必须怎么办，如何进行？</a:t>
            </a:r>
            <a:endParaRPr kumimoji="1" lang="en-US" altLang="zh-CN" sz="1600" dirty="0"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必须进行调用；调用格式：方法名称</a:t>
            </a:r>
            <a:r>
              <a:rPr kumimoji="1" lang="en-US" altLang="zh-CN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(…)</a:t>
            </a:r>
            <a:r>
              <a:rPr kumimoji="1"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kumimoji="1" lang="en-US" altLang="zh-CN" sz="14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146BF71F-48DA-41F1-92F7-EAF363FE3843}"/>
              </a:ext>
            </a:extLst>
          </p:cNvPr>
          <p:cNvSpPr txBox="1"/>
          <p:nvPr/>
        </p:nvSpPr>
        <p:spPr>
          <a:xfrm>
            <a:off x="5390008" y="1967427"/>
            <a:ext cx="4715063" cy="1520673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修饰符 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返回值类型 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方法名(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形参列表 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){</a:t>
            </a:r>
            <a:b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方法体</a:t>
            </a:r>
            <a:r>
              <a:rPr lang="zh-CN" altLang="en-US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2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需要执行的功能代码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</a:t>
            </a:r>
            <a:r>
              <a:rPr lang="zh-CN" altLang="zh-CN" sz="1200" dirty="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 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返回值;</a:t>
            </a:r>
            <a:b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2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975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>
            <a:extLst>
              <a:ext uri="{FF2B5EF4-FFF2-40B4-BE49-F238E27FC236}">
                <a16:creationId xmlns:a16="http://schemas.microsoft.com/office/drawing/2014/main" id="{2C933050-32FC-4413-A6BC-07C3C0B4BD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80223" y="223146"/>
            <a:ext cx="6213758" cy="578086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方法定义、调用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方法完整的定义形式、调用</a:t>
            </a:r>
            <a:endParaRPr kumimoji="1"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方法的其他定义形式、调用</a:t>
            </a:r>
            <a:endParaRPr kumimoji="1"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方法使用的常见问题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方法案例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方法调用的内存图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方法的参数传递机制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方法的参数传递案例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方法重载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补充知识：单独使用</a:t>
            </a: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3911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3">
            <a:extLst>
              <a:ext uri="{FF2B5EF4-FFF2-40B4-BE49-F238E27FC236}">
                <a16:creationId xmlns:a16="http://schemas.microsoft.com/office/drawing/2014/main" id="{1B56F74D-B82D-49D6-B9FF-13C27172E6DE}"/>
              </a:ext>
            </a:extLst>
          </p:cNvPr>
          <p:cNvSpPr txBox="1"/>
          <p:nvPr/>
        </p:nvSpPr>
        <p:spPr>
          <a:xfrm>
            <a:off x="864326" y="2193471"/>
            <a:ext cx="4715063" cy="1520673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修饰符 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返回值类型 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方法名(</a:t>
            </a:r>
            <a:r>
              <a:rPr lang="zh-CN" altLang="en-US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形参列表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){</a:t>
            </a:r>
            <a:b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方法体</a:t>
            </a:r>
            <a:r>
              <a:rPr lang="zh-CN" altLang="en-US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2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需要执行的功能代码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</a:t>
            </a:r>
            <a:r>
              <a:rPr lang="zh-CN" altLang="zh-CN" sz="1200" dirty="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 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返回值;</a:t>
            </a:r>
            <a:b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2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4416C743-B688-45F1-9125-6234627EF3FC}"/>
              </a:ext>
            </a:extLst>
          </p:cNvPr>
          <p:cNvSpPr txBox="1"/>
          <p:nvPr/>
        </p:nvSpPr>
        <p:spPr>
          <a:xfrm>
            <a:off x="6877790" y="2052995"/>
            <a:ext cx="3861120" cy="1724639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8C8C8C"/>
                </a:solidFill>
                <a:latin typeface="Arial Unicode MS"/>
                <a:ea typeface="JetBrains Mono"/>
              </a:rPr>
              <a:t>//</a:t>
            </a:r>
            <a:r>
              <a:rPr lang="en-US" altLang="zh-CN" sz="1200" i="1" dirty="0">
                <a:solidFill>
                  <a:srgbClr val="8C8C8C"/>
                </a:solidFill>
                <a:latin typeface="Arial Unicode MS"/>
                <a:ea typeface="JetBrains Mono"/>
              </a:rPr>
              <a:t>  </a:t>
            </a:r>
            <a:r>
              <a:rPr lang="zh-CN" altLang="en-US" sz="1200" i="1" dirty="0">
                <a:solidFill>
                  <a:srgbClr val="8C8C8C"/>
                </a:solidFill>
                <a:latin typeface="Arial Unicode MS"/>
                <a:ea typeface="JetBrains Mono"/>
              </a:rPr>
              <a:t>打印</a:t>
            </a:r>
            <a:r>
              <a:rPr lang="en-US" altLang="zh-CN" sz="1200" i="1" dirty="0">
                <a:solidFill>
                  <a:srgbClr val="8C8C8C"/>
                </a:solidFill>
                <a:latin typeface="Arial Unicode MS"/>
                <a:ea typeface="JetBrains Mono"/>
              </a:rPr>
              <a:t>3</a:t>
            </a:r>
            <a:r>
              <a:rPr lang="zh-CN" altLang="en-US" sz="1200" i="1" dirty="0">
                <a:solidFill>
                  <a:srgbClr val="8C8C8C"/>
                </a:solidFill>
                <a:latin typeface="Arial Unicode MS"/>
                <a:ea typeface="JetBrains Mono"/>
              </a:rPr>
              <a:t>行</a:t>
            </a:r>
            <a:r>
              <a:rPr lang="en-US" altLang="zh-CN" sz="1200" i="1" dirty="0">
                <a:solidFill>
                  <a:srgbClr val="8C8C8C"/>
                </a:solidFill>
                <a:latin typeface="Arial Unicode MS"/>
                <a:ea typeface="JetBrains Mono"/>
              </a:rPr>
              <a:t>Hello World</a:t>
            </a:r>
            <a:r>
              <a:rPr lang="zh-CN" altLang="en-US" sz="1200" i="1" dirty="0">
                <a:solidFill>
                  <a:srgbClr val="8C8C8C"/>
                </a:solidFill>
                <a:latin typeface="Arial Unicode MS"/>
                <a:ea typeface="JetBrains Mono"/>
              </a:rPr>
              <a:t>（使用方法）</a:t>
            </a:r>
            <a:endParaRPr lang="en-US" altLang="zh-CN" sz="12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ublic</a:t>
            </a: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 static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void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print(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){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200" i="1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"Hello World"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200" i="1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"Hello World"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200" i="1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"Hello World"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en-US" altLang="zh-CN" sz="12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</p:txBody>
      </p:sp>
      <p:sp>
        <p:nvSpPr>
          <p:cNvPr id="9" name="文本占位符 3">
            <a:extLst>
              <a:ext uri="{FF2B5EF4-FFF2-40B4-BE49-F238E27FC236}">
                <a16:creationId xmlns:a16="http://schemas.microsoft.com/office/drawing/2014/main" id="{7D893153-54D0-41FD-9869-CA7EC073310F}"/>
              </a:ext>
            </a:extLst>
          </p:cNvPr>
          <p:cNvSpPr txBox="1">
            <a:spLocks/>
          </p:cNvSpPr>
          <p:nvPr/>
        </p:nvSpPr>
        <p:spPr>
          <a:xfrm>
            <a:off x="6877789" y="1550842"/>
            <a:ext cx="2123087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Consolas" panose="020B0609020204030204" pitchFamily="49" charset="0"/>
              </a:rPr>
              <a:t>示例</a:t>
            </a:r>
          </a:p>
        </p:txBody>
      </p:sp>
      <p:sp>
        <p:nvSpPr>
          <p:cNvPr id="38" name="文本占位符 3">
            <a:extLst>
              <a:ext uri="{FF2B5EF4-FFF2-40B4-BE49-F238E27FC236}">
                <a16:creationId xmlns:a16="http://schemas.microsoft.com/office/drawing/2014/main" id="{2A6EDB92-D343-48E8-B9ED-FFDB6D49D8C8}"/>
              </a:ext>
            </a:extLst>
          </p:cNvPr>
          <p:cNvSpPr txBox="1">
            <a:spLocks/>
          </p:cNvSpPr>
          <p:nvPr/>
        </p:nvSpPr>
        <p:spPr>
          <a:xfrm>
            <a:off x="786836" y="1112004"/>
            <a:ext cx="1892834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Consolas" panose="020B0609020204030204" pitchFamily="49" charset="0"/>
              </a:rPr>
              <a:t>方法的其他写法</a:t>
            </a:r>
          </a:p>
        </p:txBody>
      </p:sp>
      <p:sp>
        <p:nvSpPr>
          <p:cNvPr id="43" name="文本占位符 3">
            <a:extLst>
              <a:ext uri="{FF2B5EF4-FFF2-40B4-BE49-F238E27FC236}">
                <a16:creationId xmlns:a16="http://schemas.microsoft.com/office/drawing/2014/main" id="{880895F4-7AF6-4D48-8CCB-538893244DC1}"/>
              </a:ext>
            </a:extLst>
          </p:cNvPr>
          <p:cNvSpPr txBox="1">
            <a:spLocks/>
          </p:cNvSpPr>
          <p:nvPr/>
        </p:nvSpPr>
        <p:spPr>
          <a:xfrm>
            <a:off x="786836" y="1600591"/>
            <a:ext cx="5871222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zh-CN" altLang="en-US" sz="1600" b="0" dirty="0">
                <a:latin typeface="Consolas" panose="020B0609020204030204" pitchFamily="49" charset="0"/>
              </a:rPr>
              <a:t>方法定义时：返回值类型、形参列表可以按照需求进行填写。</a:t>
            </a:r>
            <a:endParaRPr kumimoji="1" lang="en-US" altLang="zh-CN" sz="1600" b="0" dirty="0">
              <a:latin typeface="Consolas" panose="020B0609020204030204" pitchFamily="49" charset="0"/>
            </a:endParaRPr>
          </a:p>
        </p:txBody>
      </p:sp>
      <p:sp>
        <p:nvSpPr>
          <p:cNvPr id="12" name="文本占位符 3">
            <a:extLst>
              <a:ext uri="{FF2B5EF4-FFF2-40B4-BE49-F238E27FC236}">
                <a16:creationId xmlns:a16="http://schemas.microsoft.com/office/drawing/2014/main" id="{BA157D62-AA3E-4534-AD6D-8CD8DF71B97E}"/>
              </a:ext>
            </a:extLst>
          </p:cNvPr>
          <p:cNvSpPr txBox="1">
            <a:spLocks/>
          </p:cNvSpPr>
          <p:nvPr/>
        </p:nvSpPr>
        <p:spPr>
          <a:xfrm>
            <a:off x="748921" y="4021357"/>
            <a:ext cx="10502175" cy="1724639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Consolas" panose="020B0609020204030204" pitchFamily="49" charset="0"/>
              </a:rPr>
              <a:t>注意事项</a:t>
            </a:r>
            <a:endParaRPr kumimoji="1" lang="en-US" altLang="zh-CN" dirty="0">
              <a:latin typeface="Consolas" panose="020B0609020204030204" pitchFamily="49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b="0" dirty="0"/>
              <a:t>如果方法不需要返回结果，返回值类型必须申明成</a:t>
            </a:r>
            <a:r>
              <a:rPr kumimoji="1" lang="en-US" altLang="zh-CN" sz="1600" b="0" dirty="0">
                <a:solidFill>
                  <a:srgbClr val="C00000"/>
                </a:solidFill>
              </a:rPr>
              <a:t>void</a:t>
            </a:r>
            <a:r>
              <a:rPr kumimoji="1" lang="zh-CN" altLang="en-US" sz="1600" b="0" dirty="0">
                <a:solidFill>
                  <a:srgbClr val="C00000"/>
                </a:solidFill>
              </a:rPr>
              <a:t>（无返回值）</a:t>
            </a:r>
            <a:r>
              <a:rPr kumimoji="1" lang="en-US" altLang="zh-CN" sz="1600" b="0" dirty="0"/>
              <a:t>,  </a:t>
            </a:r>
            <a:r>
              <a:rPr kumimoji="1" lang="zh-CN" altLang="en-US" sz="1600" b="0" dirty="0"/>
              <a:t>此时方法内部不可以使用</a:t>
            </a:r>
            <a:r>
              <a:rPr kumimoji="1" lang="en-US" altLang="zh-CN" sz="1600" b="0" dirty="0"/>
              <a:t>return</a:t>
            </a:r>
            <a:r>
              <a:rPr kumimoji="1" lang="zh-CN" altLang="en-US" sz="1600" b="0" dirty="0"/>
              <a:t>返回数据。</a:t>
            </a:r>
            <a:endParaRPr kumimoji="1" lang="en-US" altLang="zh-CN" sz="1600" b="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b="0" dirty="0"/>
              <a:t>方法如果没有参数，或者返回值类型申明为</a:t>
            </a:r>
            <a:r>
              <a:rPr kumimoji="1" lang="en-US" altLang="zh-CN" sz="1600" b="0" dirty="0"/>
              <a:t>void</a:t>
            </a:r>
            <a:r>
              <a:rPr kumimoji="1" lang="zh-CN" altLang="en-US" sz="1600" b="0" dirty="0"/>
              <a:t>可以称为无参数、无返回值的方法，依次类推。</a:t>
            </a:r>
            <a:endParaRPr kumimoji="1" lang="en-US" altLang="zh-CN" sz="1600" b="0" dirty="0"/>
          </a:p>
          <a:p>
            <a:endParaRPr kumimoji="1" lang="en-US" altLang="zh-CN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82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6808682-42ED-4D44-8399-A17D22DC0FC6}"/>
              </a:ext>
            </a:extLst>
          </p:cNvPr>
          <p:cNvSpPr txBox="1"/>
          <p:nvPr/>
        </p:nvSpPr>
        <p:spPr>
          <a:xfrm>
            <a:off x="4174021" y="1188756"/>
            <a:ext cx="7929596" cy="2855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kumimoji="1" lang="en-US" altLang="zh-CN" sz="1600" dirty="0">
              <a:latin typeface="Consolas" panose="020B0609020204030204" pitchFamily="49" charset="0"/>
            </a:endParaRPr>
          </a:p>
          <a:p>
            <a:pPr>
              <a:lnSpc>
                <a:spcPct val="250000"/>
              </a:lnSpc>
            </a:pPr>
            <a:r>
              <a:rPr kumimoji="1" lang="en-US" altLang="zh-CN" sz="1600" dirty="0">
                <a:latin typeface="Consolas" panose="020B0609020204030204" pitchFamily="49" charset="0"/>
              </a:rPr>
              <a:t>1.</a:t>
            </a:r>
            <a:r>
              <a:rPr kumimoji="1" lang="zh-CN" altLang="en-US" sz="1600" dirty="0">
                <a:latin typeface="Consolas" panose="020B0609020204030204" pitchFamily="49" charset="0"/>
              </a:rPr>
              <a:t>如果方法不需要返回结果，不需要接收参数，应该怎么办，要注意什么？</a:t>
            </a:r>
            <a:endParaRPr kumimoji="1" lang="en-US" altLang="zh-CN" sz="1600" dirty="0"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方法不需要返回结果，则申明返回值类型为</a:t>
            </a:r>
            <a:r>
              <a:rPr kumimoji="1" lang="en-US" altLang="zh-CN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void</a:t>
            </a:r>
            <a:r>
              <a:rPr kumimoji="1"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；方法不需要参数，则形参列表可以不写。</a:t>
            </a:r>
            <a:endParaRPr kumimoji="1" lang="en-US" altLang="zh-CN" sz="14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方法没有申明返回值类型，内部不能使用</a:t>
            </a:r>
            <a:r>
              <a:rPr kumimoji="1" lang="en-US" altLang="zh-CN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</a:t>
            </a:r>
            <a:r>
              <a:rPr kumimoji="1"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返回数据。</a:t>
            </a:r>
            <a:endParaRPr kumimoji="1" lang="en-US" altLang="zh-CN" sz="14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方法如果没有形参列表，调用的时候则不能传入参数值，否则报错。</a:t>
            </a:r>
            <a:endParaRPr kumimoji="1" lang="en-US" altLang="zh-CN" sz="14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443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>
            <a:extLst>
              <a:ext uri="{FF2B5EF4-FFF2-40B4-BE49-F238E27FC236}">
                <a16:creationId xmlns:a16="http://schemas.microsoft.com/office/drawing/2014/main" id="{2C933050-32FC-4413-A6BC-07C3C0B4BD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53693" y="522514"/>
            <a:ext cx="5519058" cy="5497828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方法定义、调用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方法使用的常见问题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方法案例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方法调用的内存图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方法的参数传递机制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方法的参数传递案例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方法重载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补充知识：单独使用</a:t>
            </a: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0010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占位符 3">
            <a:extLst>
              <a:ext uri="{FF2B5EF4-FFF2-40B4-BE49-F238E27FC236}">
                <a16:creationId xmlns:a16="http://schemas.microsoft.com/office/drawing/2014/main" id="{57B70709-3842-4151-86BD-E249E98D2F55}"/>
              </a:ext>
            </a:extLst>
          </p:cNvPr>
          <p:cNvSpPr txBox="1">
            <a:spLocks/>
          </p:cNvSpPr>
          <p:nvPr/>
        </p:nvSpPr>
        <p:spPr>
          <a:xfrm>
            <a:off x="721200" y="1126505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Consolas" panose="020B0609020204030204" pitchFamily="49" charset="0"/>
              </a:rPr>
              <a:t>方法常见问题</a:t>
            </a:r>
          </a:p>
        </p:txBody>
      </p:sp>
      <p:sp>
        <p:nvSpPr>
          <p:cNvPr id="31" name="TextBox 3">
            <a:extLst>
              <a:ext uri="{FF2B5EF4-FFF2-40B4-BE49-F238E27FC236}">
                <a16:creationId xmlns:a16="http://schemas.microsoft.com/office/drawing/2014/main" id="{2186A327-99B1-450F-ADCB-774560566EA4}"/>
              </a:ext>
            </a:extLst>
          </p:cNvPr>
          <p:cNvSpPr txBox="1"/>
          <p:nvPr/>
        </p:nvSpPr>
        <p:spPr>
          <a:xfrm>
            <a:off x="721200" y="1643695"/>
            <a:ext cx="10628829" cy="3778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7708" indent="-357708">
              <a:lnSpc>
                <a:spcPct val="250000"/>
              </a:lnSpc>
              <a:buFont typeface="Wingdings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方法的编写顺序无所谓。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708" indent="-357708">
              <a:lnSpc>
                <a:spcPct val="250000"/>
              </a:lnSpc>
              <a:buFont typeface="Wingdings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方法与方法之间是平级关系，不能嵌套定义。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708" indent="-357708">
              <a:lnSpc>
                <a:spcPct val="250000"/>
              </a:lnSpc>
              <a:buFont typeface="Wingdings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方法的返回值类型为</a:t>
            </a:r>
            <a:r>
              <a:rPr lang="en-US" altLang="zh-CN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void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（无返回值）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，方法内则不能使用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返回数据，如果方法的返回值类型写了具体类型，方法内部则必须使用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返回对应类型的数据。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708" indent="-357708">
              <a:lnSpc>
                <a:spcPct val="250000"/>
              </a:lnSpc>
              <a:buFont typeface="Wingdings" pitchFamily="2" charset="2"/>
              <a:buChar char="l"/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语句下面，不能编写代码，因为永远执行不到，属于无效的代码。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708" indent="-357708">
              <a:lnSpc>
                <a:spcPct val="250000"/>
              </a:lnSpc>
              <a:buFont typeface="Wingdings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方法不调用就不执行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调用时必须严格匹配方法的参数情况。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708" indent="-357708">
              <a:lnSpc>
                <a:spcPct val="250000"/>
              </a:lnSpc>
              <a:buFont typeface="Wingdings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有返回值的方法调用时可以选择</a:t>
            </a:r>
            <a:r>
              <a:rPr lang="zh-CN" altLang="en-US" sz="14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定义变量接收结果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，或者直接</a:t>
            </a:r>
            <a:r>
              <a:rPr lang="zh-CN" altLang="en-US" sz="14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输出调用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，甚至</a:t>
            </a:r>
            <a:r>
              <a:rPr lang="zh-CN" altLang="en-US" sz="14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直接调用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；无返回值方法的调用只能</a:t>
            </a:r>
            <a:r>
              <a:rPr lang="zh-CN" altLang="en-US" sz="14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直接调用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106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>
            <a:extLst>
              <a:ext uri="{FF2B5EF4-FFF2-40B4-BE49-F238E27FC236}">
                <a16:creationId xmlns:a16="http://schemas.microsoft.com/office/drawing/2014/main" id="{2C933050-32FC-4413-A6BC-07C3C0B4BD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51572" y="314230"/>
            <a:ext cx="6213758" cy="578086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方法定义、调用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方法使用的常见问题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方法案例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定义方法的技巧、计算</a:t>
            </a:r>
            <a:r>
              <a:rPr kumimoji="1"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1- n</a:t>
            </a:r>
            <a:r>
              <a:rPr kumimoji="1"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的和返回</a:t>
            </a:r>
            <a:endParaRPr kumimoji="1"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判断整数是奇数还是偶数</a:t>
            </a: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数组求最值案例改方法实现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方法调用的内存图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方法的参数传递机制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方法的参数传递案例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方法重载</a:t>
            </a:r>
            <a:endParaRPr kumimoji="1" lang="en-US" altLang="zh-CN" sz="16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补充知识：单独使用</a:t>
            </a:r>
            <a:r>
              <a:rPr kumimoji="1" lang="en-US" altLang="zh-CN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</a:t>
            </a: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887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占位符 3">
            <a:extLst>
              <a:ext uri="{FF2B5EF4-FFF2-40B4-BE49-F238E27FC236}">
                <a16:creationId xmlns:a16="http://schemas.microsoft.com/office/drawing/2014/main" id="{57B70709-3842-4151-86BD-E249E98D2F55}"/>
              </a:ext>
            </a:extLst>
          </p:cNvPr>
          <p:cNvSpPr txBox="1">
            <a:spLocks/>
          </p:cNvSpPr>
          <p:nvPr/>
        </p:nvSpPr>
        <p:spPr>
          <a:xfrm>
            <a:off x="778106" y="1102524"/>
            <a:ext cx="3076961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Consolas" panose="020B0609020204030204" pitchFamily="49" charset="0"/>
              </a:rPr>
              <a:t>方法定义的技巧说明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1B56F74D-B82D-49D6-B9FF-13C27172E6DE}"/>
              </a:ext>
            </a:extLst>
          </p:cNvPr>
          <p:cNvSpPr txBox="1"/>
          <p:nvPr/>
        </p:nvSpPr>
        <p:spPr>
          <a:xfrm>
            <a:off x="813821" y="1806764"/>
            <a:ext cx="3041246" cy="1520673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修饰符 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返回值类型 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方法名(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形参列表 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){</a:t>
            </a:r>
            <a:b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方法体</a:t>
            </a:r>
            <a:r>
              <a:rPr lang="zh-CN" altLang="en-US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2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需要执行的功能代码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</a:t>
            </a:r>
            <a:r>
              <a:rPr lang="zh-CN" altLang="zh-CN" sz="1200" dirty="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 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返回值;</a:t>
            </a:r>
            <a:b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2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7" name="文本占位符 3">
            <a:extLst>
              <a:ext uri="{FF2B5EF4-FFF2-40B4-BE49-F238E27FC236}">
                <a16:creationId xmlns:a16="http://schemas.microsoft.com/office/drawing/2014/main" id="{FCEFDD75-B7FE-47DA-8E7A-838EEED80253}"/>
              </a:ext>
            </a:extLst>
          </p:cNvPr>
          <p:cNvSpPr txBox="1">
            <a:spLocks/>
          </p:cNvSpPr>
          <p:nvPr/>
        </p:nvSpPr>
        <p:spPr>
          <a:xfrm>
            <a:off x="721200" y="3716770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dirty="0">
              <a:latin typeface="Consolas" panose="020B0609020204030204" pitchFamily="49" charset="0"/>
            </a:endParaRPr>
          </a:p>
        </p:txBody>
      </p:sp>
      <p:sp>
        <p:nvSpPr>
          <p:cNvPr id="58" name="文本占位符 3">
            <a:extLst>
              <a:ext uri="{FF2B5EF4-FFF2-40B4-BE49-F238E27FC236}">
                <a16:creationId xmlns:a16="http://schemas.microsoft.com/office/drawing/2014/main" id="{B902A68B-E33E-48F2-93D2-C48E59F2D56F}"/>
              </a:ext>
            </a:extLst>
          </p:cNvPr>
          <p:cNvSpPr txBox="1">
            <a:spLocks/>
          </p:cNvSpPr>
          <p:nvPr/>
        </p:nvSpPr>
        <p:spPr>
          <a:xfrm>
            <a:off x="778106" y="3694729"/>
            <a:ext cx="10998258" cy="2537683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b="0" dirty="0"/>
              <a:t>修饰符：</a:t>
            </a:r>
            <a:r>
              <a:rPr lang="en-US" altLang="zh-CN" sz="1400" b="0" dirty="0">
                <a:solidFill>
                  <a:srgbClr val="0033B3"/>
                </a:solidFill>
              </a:rPr>
              <a:t>public s</a:t>
            </a:r>
            <a:r>
              <a:rPr lang="zh-CN" altLang="zh-CN" sz="1400" b="0" dirty="0">
                <a:solidFill>
                  <a:srgbClr val="0033B3"/>
                </a:solidFill>
              </a:rPr>
              <a:t>tatic</a:t>
            </a:r>
            <a:r>
              <a:rPr lang="en-US" altLang="zh-CN" sz="1400" b="0" dirty="0">
                <a:solidFill>
                  <a:srgbClr val="0033B3"/>
                </a:solidFill>
              </a:rPr>
              <a:t> (</a:t>
            </a:r>
            <a:r>
              <a:rPr lang="zh-CN" altLang="en-US" sz="1400" b="0" dirty="0">
                <a:solidFill>
                  <a:srgbClr val="FF0000"/>
                </a:solidFill>
              </a:rPr>
              <a:t>暂时固定的</a:t>
            </a:r>
            <a:r>
              <a:rPr lang="en-US" altLang="zh-CN" sz="1400" b="0" dirty="0">
                <a:solidFill>
                  <a:srgbClr val="0033B3"/>
                </a:solidFill>
              </a:rPr>
              <a:t>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b="0" dirty="0">
                <a:solidFill>
                  <a:srgbClr val="0033B3"/>
                </a:solidFill>
              </a:rPr>
              <a:t>返回值类型到底写什么是需要分析的。</a:t>
            </a:r>
            <a:endParaRPr lang="en-US" altLang="zh-CN" sz="1400" b="0" dirty="0">
              <a:solidFill>
                <a:srgbClr val="0033B3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b="0" dirty="0"/>
              <a:t>方法名称：自己取名，有意义，英文小写，驼峰模式。（</a:t>
            </a:r>
            <a:r>
              <a:rPr kumimoji="1" lang="zh-CN" altLang="en-US" sz="1400" b="0" dirty="0">
                <a:solidFill>
                  <a:srgbClr val="FF0000"/>
                </a:solidFill>
              </a:rPr>
              <a:t>有意义的名字即可</a:t>
            </a:r>
            <a:r>
              <a:rPr kumimoji="1" lang="zh-CN" altLang="en-US" sz="1400" b="0" dirty="0"/>
              <a:t>）</a:t>
            </a:r>
            <a:endParaRPr kumimoji="1" lang="en-US" altLang="zh-CN" sz="1400" b="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b="0" dirty="0">
                <a:solidFill>
                  <a:srgbClr val="0033B3"/>
                </a:solidFill>
              </a:rPr>
              <a:t>形参列表到底写什么也是需要分析的。</a:t>
            </a:r>
            <a:endParaRPr lang="en-US" altLang="zh-CN" sz="1400" b="0" dirty="0">
              <a:solidFill>
                <a:srgbClr val="0033B3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b="0" dirty="0"/>
              <a:t>方法体代码：完成自己需要写的功能代码即可。</a:t>
            </a:r>
            <a:endParaRPr kumimoji="1" lang="en-US" altLang="zh-CN" sz="1400" b="0" dirty="0"/>
          </a:p>
          <a:p>
            <a:pPr>
              <a:lnSpc>
                <a:spcPct val="200000"/>
              </a:lnSpc>
            </a:pPr>
            <a:r>
              <a:rPr kumimoji="1" lang="zh-CN" altLang="en-US" sz="1400" b="0" dirty="0">
                <a:solidFill>
                  <a:srgbClr val="C00000"/>
                </a:solidFill>
              </a:rPr>
              <a:t>结论：定义方法时真正需要关注的就两点：</a:t>
            </a:r>
            <a:r>
              <a:rPr kumimoji="1" lang="en-US" altLang="zh-CN" sz="1400" b="0" dirty="0">
                <a:solidFill>
                  <a:srgbClr val="C00000"/>
                </a:solidFill>
              </a:rPr>
              <a:t>1</a:t>
            </a:r>
            <a:r>
              <a:rPr kumimoji="1" lang="zh-CN" altLang="en-US" sz="1400" b="0" dirty="0">
                <a:solidFill>
                  <a:srgbClr val="C00000"/>
                </a:solidFill>
              </a:rPr>
              <a:t>、分析方法是否需要申明返回值类型；</a:t>
            </a:r>
            <a:r>
              <a:rPr kumimoji="1" lang="en-US" altLang="zh-CN" sz="1400" b="0" dirty="0">
                <a:solidFill>
                  <a:srgbClr val="C00000"/>
                </a:solidFill>
              </a:rPr>
              <a:t>2</a:t>
            </a:r>
            <a:r>
              <a:rPr kumimoji="1" lang="zh-CN" altLang="en-US" sz="1400" b="0" dirty="0">
                <a:solidFill>
                  <a:srgbClr val="C00000"/>
                </a:solidFill>
              </a:rPr>
              <a:t>、分析方法是否需要接收参数。</a:t>
            </a:r>
          </a:p>
        </p:txBody>
      </p:sp>
      <p:sp>
        <p:nvSpPr>
          <p:cNvPr id="59" name="TextBox 3">
            <a:extLst>
              <a:ext uri="{FF2B5EF4-FFF2-40B4-BE49-F238E27FC236}">
                <a16:creationId xmlns:a16="http://schemas.microsoft.com/office/drawing/2014/main" id="{7B486699-A245-4CB8-A9C4-1BC698D3F5F3}"/>
              </a:ext>
            </a:extLst>
          </p:cNvPr>
          <p:cNvSpPr txBox="1"/>
          <p:nvPr/>
        </p:nvSpPr>
        <p:spPr>
          <a:xfrm>
            <a:off x="5037785" y="1859667"/>
            <a:ext cx="3861120" cy="1170641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static int </a:t>
            </a:r>
            <a:r>
              <a:rPr lang="zh-CN" altLang="zh-CN" sz="1200" dirty="0">
                <a:solidFill>
                  <a:srgbClr val="00627A"/>
                </a:solidFill>
                <a:latin typeface="Consolas" panose="020B0609020204030204" pitchFamily="49" charset="0"/>
                <a:ea typeface="JetBrains Mono"/>
              </a:rPr>
              <a:t>add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a ,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b){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c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a + b;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return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c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zh-CN" altLang="zh-CN" sz="2800" dirty="0">
              <a:latin typeface="Consolas" panose="020B0609020204030204" pitchFamily="49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FC8FDF2-AD57-4CC4-96B4-10D489F87D31}"/>
              </a:ext>
            </a:extLst>
          </p:cNvPr>
          <p:cNvSpPr/>
          <p:nvPr/>
        </p:nvSpPr>
        <p:spPr>
          <a:xfrm>
            <a:off x="6260122" y="1946030"/>
            <a:ext cx="367324" cy="23406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FFD8134F-BD9F-4309-97E2-B0B4781FBE5B}"/>
              </a:ext>
            </a:extLst>
          </p:cNvPr>
          <p:cNvSpPr/>
          <p:nvPr/>
        </p:nvSpPr>
        <p:spPr>
          <a:xfrm>
            <a:off x="7001175" y="1946030"/>
            <a:ext cx="1156677" cy="21101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33BAF5F3-1FC2-4B7B-AD91-1741DCFF5825}"/>
              </a:ext>
            </a:extLst>
          </p:cNvPr>
          <p:cNvCxnSpPr>
            <a:cxnSpLocks/>
          </p:cNvCxnSpPr>
          <p:nvPr/>
        </p:nvCxnSpPr>
        <p:spPr>
          <a:xfrm flipV="1">
            <a:off x="6390940" y="1425133"/>
            <a:ext cx="0" cy="5292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510B72D9-7F06-43D2-8EC2-2B26EF3E6D06}"/>
              </a:ext>
            </a:extLst>
          </p:cNvPr>
          <p:cNvSpPr txBox="1"/>
          <p:nvPr/>
        </p:nvSpPr>
        <p:spPr>
          <a:xfrm>
            <a:off x="5958698" y="1214565"/>
            <a:ext cx="8819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返回值类型</a:t>
            </a:r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779D5828-EAD5-419A-9454-6A686BD37ED6}"/>
              </a:ext>
            </a:extLst>
          </p:cNvPr>
          <p:cNvCxnSpPr>
            <a:cxnSpLocks/>
          </p:cNvCxnSpPr>
          <p:nvPr/>
        </p:nvCxnSpPr>
        <p:spPr>
          <a:xfrm flipV="1">
            <a:off x="7943354" y="1425133"/>
            <a:ext cx="0" cy="5292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78EE07DF-480E-47D3-8729-22A3194D1A72}"/>
              </a:ext>
            </a:extLst>
          </p:cNvPr>
          <p:cNvSpPr txBox="1"/>
          <p:nvPr/>
        </p:nvSpPr>
        <p:spPr>
          <a:xfrm>
            <a:off x="7594424" y="1189906"/>
            <a:ext cx="7425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形参列表</a:t>
            </a:r>
          </a:p>
        </p:txBody>
      </p:sp>
    </p:spTree>
    <p:extLst>
      <p:ext uri="{BB962C8B-B14F-4D97-AF65-F5344CB8AC3E}">
        <p14:creationId xmlns:p14="http://schemas.microsoft.com/office/powerpoint/2010/main" val="2071112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0" grpId="0" animBg="1"/>
      <p:bldP spid="62" grpId="0"/>
      <p:bldP spid="6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3">
            <a:extLst>
              <a:ext uri="{FF2B5EF4-FFF2-40B4-BE49-F238E27FC236}">
                <a16:creationId xmlns:a16="http://schemas.microsoft.com/office/drawing/2014/main" id="{5ED39A9E-9A94-419C-85C8-2E1902FAD4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95450" y="1016160"/>
            <a:ext cx="9214230" cy="517190"/>
          </a:xfrm>
        </p:spPr>
        <p:txBody>
          <a:bodyPr/>
          <a:lstStyle/>
          <a:p>
            <a:r>
              <a:rPr lang="zh-CN" altLang="en-US" dirty="0"/>
              <a:t>计算</a:t>
            </a:r>
            <a:r>
              <a:rPr lang="en-US" altLang="zh-CN" dirty="0"/>
              <a:t>1-n</a:t>
            </a:r>
            <a:r>
              <a:rPr lang="zh-CN" altLang="en-US" dirty="0"/>
              <a:t>的和返回</a:t>
            </a:r>
          </a:p>
        </p:txBody>
      </p:sp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B19ECC5E-B1BE-488B-A350-1003CA5026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49" y="1725744"/>
            <a:ext cx="5243737" cy="444020"/>
          </a:xfrm>
        </p:spPr>
        <p:txBody>
          <a:bodyPr/>
          <a:lstStyle/>
          <a:p>
            <a:r>
              <a:rPr lang="zh-CN" altLang="en-US" dirty="0"/>
              <a:t>需求：定义一个方法，方法中计算出 </a:t>
            </a:r>
            <a:r>
              <a:rPr lang="en-US" altLang="zh-CN" dirty="0"/>
              <a:t>1-n</a:t>
            </a:r>
            <a:r>
              <a:rPr lang="zh-CN" altLang="en-US" dirty="0"/>
              <a:t>的和并返回。</a:t>
            </a:r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CD0FF6C0-FD38-4DC9-8AE9-20A0BED2CCBB}"/>
              </a:ext>
            </a:extLst>
          </p:cNvPr>
          <p:cNvSpPr txBox="1">
            <a:spLocks/>
          </p:cNvSpPr>
          <p:nvPr/>
        </p:nvSpPr>
        <p:spPr>
          <a:xfrm>
            <a:off x="2195449" y="2513280"/>
            <a:ext cx="9810427" cy="2721989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分析：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pPr marL="228600" indent="-2286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zh-CN" altLang="en-US" dirty="0">
                <a:latin typeface="Consolas" panose="020B0609020204030204" pitchFamily="49" charset="0"/>
              </a:rPr>
              <a:t>根据格式编写方法  </a:t>
            </a:r>
            <a:r>
              <a:rPr lang="en-US" altLang="zh-CN" dirty="0">
                <a:latin typeface="Consolas" panose="020B0609020204030204" pitchFamily="49" charset="0"/>
              </a:rPr>
              <a:t>----&gt;  </a:t>
            </a:r>
            <a:r>
              <a:rPr lang="zh-CN" altLang="en-US" dirty="0">
                <a:latin typeface="Consolas" panose="020B0609020204030204" pitchFamily="49" charset="0"/>
              </a:rPr>
              <a:t>因</a:t>
            </a:r>
            <a:r>
              <a:rPr lang="en-US" altLang="zh-CN" dirty="0">
                <a:latin typeface="Consolas" panose="020B0609020204030204" pitchFamily="49" charset="0"/>
              </a:rPr>
              <a:t>n</a:t>
            </a:r>
            <a:r>
              <a:rPr lang="zh-CN" altLang="en-US" dirty="0">
                <a:latin typeface="Consolas" panose="020B0609020204030204" pitchFamily="49" charset="0"/>
              </a:rPr>
              <a:t>不固定，故方法</a:t>
            </a:r>
            <a:r>
              <a:rPr lang="zh-CN" altLang="en-US" dirty="0">
                <a:solidFill>
                  <a:srgbClr val="C00000"/>
                </a:solidFill>
                <a:latin typeface="Consolas" panose="020B0609020204030204" pitchFamily="49" charset="0"/>
              </a:rPr>
              <a:t>需要声明形参接收</a:t>
            </a:r>
            <a:r>
              <a:rPr lang="zh-CN" altLang="en-US" dirty="0">
                <a:latin typeface="Consolas" panose="020B0609020204030204" pitchFamily="49" charset="0"/>
              </a:rPr>
              <a:t>；要返回结果，还</a:t>
            </a:r>
            <a:r>
              <a:rPr lang="zh-CN" altLang="en-US" dirty="0">
                <a:solidFill>
                  <a:srgbClr val="C00000"/>
                </a:solidFill>
                <a:latin typeface="Consolas" panose="020B0609020204030204" pitchFamily="49" charset="0"/>
              </a:rPr>
              <a:t>需申明返回值类型</a:t>
            </a:r>
            <a:r>
              <a:rPr lang="zh-CN" altLang="en-US" dirty="0">
                <a:latin typeface="Consolas" panose="020B0609020204030204" pitchFamily="49" charset="0"/>
              </a:rPr>
              <a:t>。</a:t>
            </a:r>
            <a:endParaRPr lang="en-US" altLang="zh-CN" sz="1400" dirty="0">
              <a:latin typeface="Consolas" panose="020B0609020204030204" pitchFamily="49" charset="0"/>
            </a:endParaRPr>
          </a:p>
          <a:p>
            <a:pPr marL="228600" indent="-2286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zh-CN" altLang="en-US" dirty="0">
                <a:latin typeface="Consolas" panose="020B0609020204030204" pitchFamily="49" charset="0"/>
              </a:rPr>
              <a:t>方法内部使用 </a:t>
            </a:r>
            <a:r>
              <a:rPr lang="en-US" altLang="zh-CN" dirty="0">
                <a:latin typeface="Consolas" panose="020B0609020204030204" pitchFamily="49" charset="0"/>
              </a:rPr>
              <a:t>for </a:t>
            </a:r>
            <a:r>
              <a:rPr lang="zh-CN" altLang="en-US" dirty="0">
                <a:latin typeface="Consolas" panose="020B0609020204030204" pitchFamily="49" charset="0"/>
              </a:rPr>
              <a:t>循环计算出 </a:t>
            </a:r>
            <a:r>
              <a:rPr lang="en-US" altLang="zh-CN" dirty="0">
                <a:latin typeface="Consolas" panose="020B0609020204030204" pitchFamily="49" charset="0"/>
              </a:rPr>
              <a:t>1-n </a:t>
            </a:r>
            <a:r>
              <a:rPr lang="zh-CN" altLang="en-US" dirty="0">
                <a:latin typeface="Consolas" panose="020B0609020204030204" pitchFamily="49" charset="0"/>
              </a:rPr>
              <a:t>的和并返回。</a:t>
            </a:r>
            <a:endParaRPr lang="en-US" altLang="zh-CN" dirty="0">
              <a:latin typeface="Consolas" panose="020B0609020204030204" pitchFamily="49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99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6808682-42ED-4D44-8399-A17D22DC0FC6}"/>
              </a:ext>
            </a:extLst>
          </p:cNvPr>
          <p:cNvSpPr txBox="1"/>
          <p:nvPr/>
        </p:nvSpPr>
        <p:spPr>
          <a:xfrm>
            <a:off x="4619709" y="922318"/>
            <a:ext cx="6241774" cy="3728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kumimoji="1" lang="en-US" altLang="zh-CN" sz="1600" dirty="0">
              <a:latin typeface="Consolas" panose="020B0609020204030204" pitchFamily="49" charset="0"/>
            </a:endParaRPr>
          </a:p>
          <a:p>
            <a:pPr>
              <a:lnSpc>
                <a:spcPct val="200000"/>
              </a:lnSpc>
            </a:pPr>
            <a:r>
              <a:rPr kumimoji="1" lang="en-US" altLang="zh-CN" sz="1600" dirty="0">
                <a:latin typeface="Consolas" panose="020B0609020204030204" pitchFamily="49" charset="0"/>
              </a:rPr>
              <a:t>1.</a:t>
            </a:r>
            <a:r>
              <a:rPr kumimoji="1" lang="zh-CN" altLang="en-US" sz="1600" dirty="0">
                <a:latin typeface="Consolas" panose="020B0609020204030204" pitchFamily="49" charset="0"/>
              </a:rPr>
              <a:t>定义方法重点关注的是哪两点？</a:t>
            </a:r>
            <a:endParaRPr kumimoji="1" lang="en-US" altLang="zh-CN" sz="1600" dirty="0"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方法是否需要申明返回值类型。</a:t>
            </a:r>
            <a:endParaRPr kumimoji="1" lang="en-US" altLang="zh-CN" sz="14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方法是否需要定义形参列表。</a:t>
            </a:r>
            <a:endParaRPr kumimoji="1" lang="en-US" altLang="zh-CN" sz="14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00000"/>
              </a:lnSpc>
            </a:pPr>
            <a:endParaRPr kumimoji="1" lang="en-US" altLang="zh-CN" sz="1600" dirty="0">
              <a:latin typeface="Consolas" panose="020B0609020204030204" pitchFamily="49" charset="0"/>
            </a:endParaRPr>
          </a:p>
          <a:p>
            <a:pPr>
              <a:lnSpc>
                <a:spcPct val="200000"/>
              </a:lnSpc>
            </a:pPr>
            <a:r>
              <a:rPr kumimoji="1" lang="en-US" altLang="zh-CN" sz="1600" dirty="0">
                <a:latin typeface="Consolas" panose="020B0609020204030204" pitchFamily="49" charset="0"/>
              </a:rPr>
              <a:t>2.</a:t>
            </a:r>
            <a:r>
              <a:rPr kumimoji="1" lang="zh-CN" altLang="en-US" sz="1600" dirty="0">
                <a:latin typeface="Consolas" panose="020B0609020204030204" pitchFamily="49" charset="0"/>
              </a:rPr>
              <a:t>如何使用方法完成</a:t>
            </a:r>
            <a:r>
              <a:rPr kumimoji="1" lang="en-US" altLang="zh-CN" sz="1600" dirty="0">
                <a:latin typeface="Consolas" panose="020B0609020204030204" pitchFamily="49" charset="0"/>
              </a:rPr>
              <a:t>1-n</a:t>
            </a:r>
            <a:r>
              <a:rPr kumimoji="1" lang="zh-CN" altLang="en-US" sz="1600" dirty="0">
                <a:latin typeface="Consolas" panose="020B0609020204030204" pitchFamily="49" charset="0"/>
              </a:rPr>
              <a:t>的求和</a:t>
            </a:r>
            <a:r>
              <a:rPr kumimoji="1" lang="en-US" altLang="zh-CN" sz="1600" dirty="0">
                <a:latin typeface="Consolas" panose="020B0609020204030204" pitchFamily="49" charset="0"/>
              </a:rPr>
              <a:t>?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kumimoji="1" lang="en-US" altLang="zh-CN" sz="14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kumimoji="1" lang="en-US" altLang="zh-CN" sz="14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54BBF8-9C86-40C8-A834-C9D37CBB4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3663" y="3875857"/>
            <a:ext cx="3377250" cy="2001638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sun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sum 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for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i 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 i &lt;=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 i++)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sum += i;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return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sum;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66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>
            <a:extLst>
              <a:ext uri="{FF2B5EF4-FFF2-40B4-BE49-F238E27FC236}">
                <a16:creationId xmlns:a16="http://schemas.microsoft.com/office/drawing/2014/main" id="{89926D9C-032B-4DDF-AEF3-8583B7297CA5}"/>
              </a:ext>
            </a:extLst>
          </p:cNvPr>
          <p:cNvSpPr txBox="1"/>
          <p:nvPr/>
        </p:nvSpPr>
        <p:spPr>
          <a:xfrm>
            <a:off x="865002" y="1710180"/>
            <a:ext cx="9617941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i="0" dirty="0">
                <a:solidFill>
                  <a:srgbClr val="33333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方法是一种语法结构，它可以把一段代码封装成一个功能，以方便重复调用</a:t>
            </a:r>
            <a:r>
              <a:rPr lang="zh-CN" altLang="en-US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99F9E59-B220-45A2-86A1-3FAA2C65BCC1}"/>
              </a:ext>
            </a:extLst>
          </p:cNvPr>
          <p:cNvSpPr txBox="1"/>
          <p:nvPr/>
        </p:nvSpPr>
        <p:spPr>
          <a:xfrm>
            <a:off x="865002" y="1191676"/>
            <a:ext cx="16534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方法是什么</a:t>
            </a:r>
            <a:endParaRPr lang="zh-CN" altLang="en-US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057F7B-DDCE-4A2B-9077-EB8881A49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2349" y="2567920"/>
            <a:ext cx="4792716" cy="2832635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Test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main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[] args)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sum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a,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b){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c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a + b;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return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c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5C9FD57-1785-41FB-9962-223F0643A1D2}"/>
              </a:ext>
            </a:extLst>
          </p:cNvPr>
          <p:cNvSpPr/>
          <p:nvPr/>
        </p:nvSpPr>
        <p:spPr>
          <a:xfrm>
            <a:off x="1280948" y="3984237"/>
            <a:ext cx="3736428" cy="1145122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B1A4B5A-037F-42CF-99F3-8A86E2686AE3}"/>
              </a:ext>
            </a:extLst>
          </p:cNvPr>
          <p:cNvSpPr/>
          <p:nvPr/>
        </p:nvSpPr>
        <p:spPr>
          <a:xfrm>
            <a:off x="1280948" y="2945835"/>
            <a:ext cx="3736428" cy="827690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640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>
            <a:extLst>
              <a:ext uri="{FF2B5EF4-FFF2-40B4-BE49-F238E27FC236}">
                <a16:creationId xmlns:a16="http://schemas.microsoft.com/office/drawing/2014/main" id="{2C933050-32FC-4413-A6BC-07C3C0B4BD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24564" y="366270"/>
            <a:ext cx="6213758" cy="578086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方法定义、调用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方法使用的常见问题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方法案例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定义方法的技巧、计算</a:t>
            </a:r>
            <a:r>
              <a:rPr kumimoji="1"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1- n</a:t>
            </a: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的和返回</a:t>
            </a: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判断整数是奇数还是偶数</a:t>
            </a:r>
            <a:endParaRPr kumimoji="1"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数组求最值案例改方法形式</a:t>
            </a: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方法调用的内存图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方法的参数传递机制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方法的参数传递案例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方法重载</a:t>
            </a:r>
            <a:endParaRPr kumimoji="1" lang="en-US" altLang="zh-CN" sz="16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补充知识：单独使用</a:t>
            </a:r>
            <a:r>
              <a:rPr kumimoji="1" lang="en-US" altLang="zh-CN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</a:t>
            </a: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4222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3">
            <a:extLst>
              <a:ext uri="{FF2B5EF4-FFF2-40B4-BE49-F238E27FC236}">
                <a16:creationId xmlns:a16="http://schemas.microsoft.com/office/drawing/2014/main" id="{35662654-00E9-4F1A-9AB2-2318638CB4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95450" y="1016160"/>
            <a:ext cx="9214230" cy="517190"/>
          </a:xfrm>
        </p:spPr>
        <p:txBody>
          <a:bodyPr/>
          <a:lstStyle/>
          <a:p>
            <a:r>
              <a:rPr lang="zh-CN" altLang="en-US" dirty="0"/>
              <a:t>判断整数是奇数还是偶数</a:t>
            </a:r>
          </a:p>
        </p:txBody>
      </p:sp>
      <p:sp>
        <p:nvSpPr>
          <p:cNvPr id="13" name="文本占位符 4">
            <a:extLst>
              <a:ext uri="{FF2B5EF4-FFF2-40B4-BE49-F238E27FC236}">
                <a16:creationId xmlns:a16="http://schemas.microsoft.com/office/drawing/2014/main" id="{37CFA448-16FA-4256-A8E9-647A6A5248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50" y="1656000"/>
            <a:ext cx="8343798" cy="4219575"/>
          </a:xfrm>
        </p:spPr>
        <p:txBody>
          <a:bodyPr/>
          <a:lstStyle/>
          <a:p>
            <a:r>
              <a:rPr lang="zh-CN" altLang="en-US" dirty="0"/>
              <a:t>需求：拿一个整数，然后调用方法，把整数交给方法，在方法中输出该数为奇数还是偶数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14" name="文本占位符 3">
            <a:extLst>
              <a:ext uri="{FF2B5EF4-FFF2-40B4-BE49-F238E27FC236}">
                <a16:creationId xmlns:a16="http://schemas.microsoft.com/office/drawing/2014/main" id="{3155CCF8-8FF5-4554-8B2F-3C2FA72ABF0E}"/>
              </a:ext>
            </a:extLst>
          </p:cNvPr>
          <p:cNvSpPr txBox="1">
            <a:spLocks/>
          </p:cNvSpPr>
          <p:nvPr/>
        </p:nvSpPr>
        <p:spPr>
          <a:xfrm>
            <a:off x="2195450" y="2404792"/>
            <a:ext cx="9214230" cy="2721989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分析：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pPr marL="228600" indent="-2286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zh-CN" altLang="en-US" dirty="0">
                <a:latin typeface="Consolas" panose="020B0609020204030204" pitchFamily="49" charset="0"/>
              </a:rPr>
              <a:t>根据格式编写方法  </a:t>
            </a:r>
            <a:r>
              <a:rPr lang="en-US" altLang="zh-CN" dirty="0">
                <a:latin typeface="Consolas" panose="020B0609020204030204" pitchFamily="49" charset="0"/>
              </a:rPr>
              <a:t>----&gt;   </a:t>
            </a:r>
            <a:r>
              <a:rPr lang="zh-CN" altLang="en-US" dirty="0">
                <a:latin typeface="Consolas" panose="020B0609020204030204" pitchFamily="49" charset="0"/>
              </a:rPr>
              <a:t>因要传入数据给方法，方法</a:t>
            </a:r>
            <a:r>
              <a:rPr lang="zh-CN" altLang="en-US" dirty="0">
                <a:solidFill>
                  <a:srgbClr val="C00000"/>
                </a:solidFill>
                <a:latin typeface="Consolas" panose="020B0609020204030204" pitchFamily="49" charset="0"/>
              </a:rPr>
              <a:t>需要声明形参接收</a:t>
            </a:r>
            <a:r>
              <a:rPr lang="zh-CN" altLang="en-US" dirty="0">
                <a:latin typeface="Consolas" panose="020B0609020204030204" pitchFamily="49" charset="0"/>
              </a:rPr>
              <a:t>。</a:t>
            </a:r>
            <a:endParaRPr lang="en-US" altLang="zh-CN" sz="1400" dirty="0">
              <a:latin typeface="Consolas" panose="020B0609020204030204" pitchFamily="49" charset="0"/>
            </a:endParaRPr>
          </a:p>
          <a:p>
            <a:pPr marL="228600" indent="-2286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zh-CN" altLang="en-US" dirty="0">
                <a:latin typeface="Consolas" panose="020B0609020204030204" pitchFamily="49" charset="0"/>
              </a:rPr>
              <a:t>方法内部使用</a:t>
            </a:r>
            <a:r>
              <a:rPr lang="en-US" altLang="zh-CN" dirty="0">
                <a:latin typeface="Consolas" panose="020B0609020204030204" pitchFamily="49" charset="0"/>
              </a:rPr>
              <a:t>if</a:t>
            </a:r>
            <a:r>
              <a:rPr lang="zh-CN" altLang="en-US" dirty="0">
                <a:latin typeface="Consolas" panose="020B0609020204030204" pitchFamily="49" charset="0"/>
              </a:rPr>
              <a:t>语句判断，并输出对应的结论。</a:t>
            </a:r>
            <a:endParaRPr lang="en-US" altLang="zh-CN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05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>
            <a:extLst>
              <a:ext uri="{FF2B5EF4-FFF2-40B4-BE49-F238E27FC236}">
                <a16:creationId xmlns:a16="http://schemas.microsoft.com/office/drawing/2014/main" id="{2C933050-32FC-4413-A6BC-07C3C0B4BD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80223" y="223146"/>
            <a:ext cx="6213758" cy="578086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方法定义、调用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方法使用的常见问题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方法案例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定义方法的技巧、计算</a:t>
            </a:r>
            <a:r>
              <a:rPr kumimoji="1"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1- n</a:t>
            </a: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的和返回</a:t>
            </a: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判断整数是奇数还是偶数</a:t>
            </a: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数组求最值案例改方法形式</a:t>
            </a:r>
            <a:endParaRPr kumimoji="1"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方法调用的内存图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方法的参数传递机制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方法的参数传递案例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方法重载</a:t>
            </a:r>
            <a:endParaRPr kumimoji="1" lang="en-US" altLang="zh-CN" sz="16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补充知识：单独使用</a:t>
            </a:r>
            <a:r>
              <a:rPr kumimoji="1" lang="en-US" altLang="zh-CN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</a:t>
            </a: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771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3">
            <a:extLst>
              <a:ext uri="{FF2B5EF4-FFF2-40B4-BE49-F238E27FC236}">
                <a16:creationId xmlns:a16="http://schemas.microsoft.com/office/drawing/2014/main" id="{51C8CD0C-AC68-442E-A24A-59AB37D837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95450" y="1016160"/>
            <a:ext cx="3427584" cy="517190"/>
          </a:xfrm>
        </p:spPr>
        <p:txBody>
          <a:bodyPr/>
          <a:lstStyle/>
          <a:p>
            <a:r>
              <a:rPr lang="zh-CN" altLang="en-US" dirty="0"/>
              <a:t>数组求最值改方法实现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1C3D8BB-10A7-4B7C-8C91-A831FF88B408}"/>
              </a:ext>
            </a:extLst>
          </p:cNvPr>
          <p:cNvSpPr txBox="1"/>
          <p:nvPr/>
        </p:nvSpPr>
        <p:spPr>
          <a:xfrm>
            <a:off x="522569" y="1822397"/>
            <a:ext cx="4850725" cy="4218784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public class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Test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public static void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main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[] args) {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1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、定义一个静态初始化的数组存储这些数据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en-US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[]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faceScores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{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15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9000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10000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20000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9500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-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  </a:t>
            </a:r>
            <a:r>
              <a:rPr kumimoji="0" lang="en-US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// 2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、定义一个变量用于保存最大值数据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en-US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int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max =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faceScores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en-US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 3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、遍历数组中的每个元素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en-US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int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 =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 i &lt;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faceScores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length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 i++) 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4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、判断这个元素值是否大于最大值变量中存储的数据，若大，则替换。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en-US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faceScores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[i] &gt; max){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max =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faceScores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[i];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5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、输出最大值变量即可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en-US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System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.println(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数组的元素最大值是：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max);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文本占位符 4">
            <a:extLst>
              <a:ext uri="{FF2B5EF4-FFF2-40B4-BE49-F238E27FC236}">
                <a16:creationId xmlns:a16="http://schemas.microsoft.com/office/drawing/2014/main" id="{12D0F3EB-8EAE-4F7E-A49E-F50844459C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12087" y="1646989"/>
            <a:ext cx="6315141" cy="924468"/>
          </a:xfrm>
        </p:spPr>
        <p:txBody>
          <a:bodyPr/>
          <a:lstStyle/>
          <a:p>
            <a:r>
              <a:rPr lang="zh-CN" altLang="en-US" sz="1800" b="1" dirty="0"/>
              <a:t>需求：</a:t>
            </a:r>
            <a:endParaRPr lang="en-US" altLang="zh-CN" sz="1800" b="1" dirty="0"/>
          </a:p>
          <a:p>
            <a:r>
              <a:rPr lang="zh-CN" altLang="en-US" dirty="0"/>
              <a:t>把找出数组的最大值案例，改造成方法，可以支持返回任意整型数组的最大值数据。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16" name="文本占位符 3">
            <a:extLst>
              <a:ext uri="{FF2B5EF4-FFF2-40B4-BE49-F238E27FC236}">
                <a16:creationId xmlns:a16="http://schemas.microsoft.com/office/drawing/2014/main" id="{42C9AD08-3722-4A23-A829-A67561DEB978}"/>
              </a:ext>
            </a:extLst>
          </p:cNvPr>
          <p:cNvSpPr txBox="1">
            <a:spLocks/>
          </p:cNvSpPr>
          <p:nvPr/>
        </p:nvSpPr>
        <p:spPr>
          <a:xfrm>
            <a:off x="5512087" y="3319192"/>
            <a:ext cx="6607588" cy="2721989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分析：</a:t>
            </a:r>
            <a:endParaRPr lang="en-US" altLang="zh-CN" sz="1800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pPr marL="228600" indent="-2286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zh-CN" altLang="en-US" dirty="0">
                <a:latin typeface="Consolas" panose="020B0609020204030204" pitchFamily="49" charset="0"/>
              </a:rPr>
              <a:t>根据格式编写方法</a:t>
            </a:r>
            <a:endParaRPr lang="en-US" altLang="zh-CN" dirty="0">
              <a:latin typeface="Consolas" panose="020B0609020204030204" pitchFamily="49" charset="0"/>
            </a:endParaRPr>
          </a:p>
          <a:p>
            <a:pPr marL="1276325" lvl="1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要返回最大值，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需要申明返回值类型。</a:t>
            </a:r>
            <a:endParaRPr lang="en-US" altLang="zh-CN" sz="14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276325" lvl="1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需要接收数组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 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需要申明形参列表。</a:t>
            </a:r>
            <a:endParaRPr lang="en-US" altLang="zh-CN" sz="14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600" indent="-2286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zh-CN" altLang="en-US" dirty="0">
                <a:latin typeface="Consolas" panose="020B0609020204030204" pitchFamily="49" charset="0"/>
              </a:rPr>
              <a:t> 方法内部找出数组的最大值并返回。</a:t>
            </a:r>
            <a:endParaRPr lang="en-US" altLang="zh-CN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01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6808682-42ED-4D44-8399-A17D22DC0FC6}"/>
              </a:ext>
            </a:extLst>
          </p:cNvPr>
          <p:cNvSpPr txBox="1"/>
          <p:nvPr/>
        </p:nvSpPr>
        <p:spPr>
          <a:xfrm>
            <a:off x="4743637" y="922318"/>
            <a:ext cx="6117845" cy="3236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kumimoji="1" lang="en-US" altLang="zh-CN" sz="1600" dirty="0">
              <a:latin typeface="Consolas" panose="020B0609020204030204" pitchFamily="49" charset="0"/>
            </a:endParaRPr>
          </a:p>
          <a:p>
            <a:pPr>
              <a:lnSpc>
                <a:spcPct val="200000"/>
              </a:lnSpc>
            </a:pPr>
            <a:r>
              <a:rPr kumimoji="1" lang="en-US" altLang="zh-CN" sz="1600" dirty="0">
                <a:latin typeface="Consolas" panose="020B0609020204030204" pitchFamily="49" charset="0"/>
              </a:rPr>
              <a:t>1.</a:t>
            </a:r>
            <a:r>
              <a:rPr kumimoji="1" lang="zh-CN" altLang="en-US" sz="1600" dirty="0">
                <a:latin typeface="Consolas" panose="020B0609020204030204" pitchFamily="49" charset="0"/>
              </a:rPr>
              <a:t>如何使用方法返回一个整型数组的最大值的</a:t>
            </a:r>
            <a:r>
              <a:rPr kumimoji="1" lang="en-US" altLang="zh-CN" sz="1600" dirty="0">
                <a:latin typeface="Consolas" panose="020B0609020204030204" pitchFamily="49" charset="0"/>
              </a:rPr>
              <a:t>?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方法需要申明返回值类型：</a:t>
            </a:r>
            <a:r>
              <a:rPr kumimoji="1" lang="en-US" altLang="zh-CN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方法需要定义形参列表</a:t>
            </a:r>
            <a:r>
              <a:rPr kumimoji="1" lang="en-US" altLang="zh-CN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(int[] </a:t>
            </a:r>
            <a:r>
              <a:rPr kumimoji="1" lang="en-US" altLang="zh-CN" sz="1400" b="1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arr</a:t>
            </a:r>
            <a:r>
              <a:rPr kumimoji="1" lang="en-US" altLang="zh-CN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  <a:p>
            <a:pPr>
              <a:lnSpc>
                <a:spcPct val="200000"/>
              </a:lnSpc>
            </a:pPr>
            <a:endParaRPr kumimoji="1" lang="en-US" altLang="zh-CN" sz="1600" dirty="0"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kumimoji="1" lang="en-US" altLang="zh-CN" sz="14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kumimoji="1" lang="en-US" altLang="zh-CN" sz="14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54BBF8-9C86-40C8-A834-C9D37CBB4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9566" y="2938901"/>
            <a:ext cx="4518490" cy="2555636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int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max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int[]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JetBrains Mono"/>
              </a:rPr>
              <a:t>arr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max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=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JetBrains Mono"/>
              </a:rPr>
              <a:t>arr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JetBrains Mono"/>
              </a:rPr>
              <a:t>[</a:t>
            </a:r>
            <a:r>
              <a:rPr lang="en-US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0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JetBrains Mono"/>
              </a:rPr>
              <a:t>]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for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i =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 i &lt;</a:t>
            </a:r>
            <a:r>
              <a:rPr kumimoji="0" lang="en-US" altLang="zh-CN" sz="1200" b="0" i="0" u="none" strike="noStrike" cap="none" normalizeH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200" b="0" i="0" u="none" strike="noStrike" cap="none" normalizeH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arr.length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 i++)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	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i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f(</a:t>
            </a:r>
            <a:r>
              <a:rPr lang="en-US" altLang="zh-CN" sz="1200" dirty="0" err="1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arr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[</a:t>
            </a:r>
            <a:r>
              <a:rPr lang="en-US" altLang="zh-CN" sz="1200" dirty="0" err="1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i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] &gt; max){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	     max = </a:t>
            </a:r>
            <a:r>
              <a:rPr lang="en-US" altLang="zh-CN" sz="1200" dirty="0" err="1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arr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[</a:t>
            </a:r>
            <a:r>
              <a:rPr lang="en-US" altLang="zh-CN" sz="1200" dirty="0" err="1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i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];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	}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return 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max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12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>
            <a:extLst>
              <a:ext uri="{FF2B5EF4-FFF2-40B4-BE49-F238E27FC236}">
                <a16:creationId xmlns:a16="http://schemas.microsoft.com/office/drawing/2014/main" id="{2C933050-32FC-4413-A6BC-07C3C0B4BD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80223" y="223146"/>
            <a:ext cx="6213758" cy="5780868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方法定义、调用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方法使用的常见问题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方法案例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方法调用的内存图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方法的参数传递机制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方法的参数传递案例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方法重载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补充知识：单独使用</a:t>
            </a: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70346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占位符 3">
            <a:extLst>
              <a:ext uri="{FF2B5EF4-FFF2-40B4-BE49-F238E27FC236}">
                <a16:creationId xmlns:a16="http://schemas.microsoft.com/office/drawing/2014/main" id="{57B70709-3842-4151-86BD-E249E98D2F55}"/>
              </a:ext>
            </a:extLst>
          </p:cNvPr>
          <p:cNvSpPr txBox="1">
            <a:spLocks/>
          </p:cNvSpPr>
          <p:nvPr/>
        </p:nvSpPr>
        <p:spPr>
          <a:xfrm>
            <a:off x="721201" y="1141815"/>
            <a:ext cx="3192122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Consolas" panose="020B0609020204030204" pitchFamily="49" charset="0"/>
              </a:rPr>
              <a:t>方法的调用流程 </a:t>
            </a:r>
            <a:r>
              <a:rPr kumimoji="1" lang="en-US" altLang="zh-CN" dirty="0">
                <a:latin typeface="Consolas" panose="020B0609020204030204" pitchFamily="49" charset="0"/>
              </a:rPr>
              <a:t>– </a:t>
            </a:r>
            <a:r>
              <a:rPr kumimoji="1" lang="zh-CN" altLang="en-US" dirty="0">
                <a:latin typeface="Consolas" panose="020B0609020204030204" pitchFamily="49" charset="0"/>
              </a:rPr>
              <a:t>内存图解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350E6C9-0D94-4E79-BCBD-0F4D20B92283}"/>
              </a:ext>
            </a:extLst>
          </p:cNvPr>
          <p:cNvSpPr txBox="1"/>
          <p:nvPr/>
        </p:nvSpPr>
        <p:spPr>
          <a:xfrm>
            <a:off x="710880" y="1776250"/>
            <a:ext cx="6330579" cy="4259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方法是放在方法区中的，</a:t>
            </a:r>
            <a:r>
              <a:rPr lang="zh-CN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被调用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的时候，需要进入到</a:t>
            </a: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栈内存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中运行</a:t>
            </a:r>
          </a:p>
        </p:txBody>
      </p:sp>
      <p:pic>
        <p:nvPicPr>
          <p:cNvPr id="9" name="图片 12">
            <a:extLst>
              <a:ext uri="{FF2B5EF4-FFF2-40B4-BE49-F238E27FC236}">
                <a16:creationId xmlns:a16="http://schemas.microsoft.com/office/drawing/2014/main" id="{95FF1D25-30C0-418B-9B50-009429FD5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093" y="3235368"/>
            <a:ext cx="3359939" cy="2682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>
            <a:extLst>
              <a:ext uri="{FF2B5EF4-FFF2-40B4-BE49-F238E27FC236}">
                <a16:creationId xmlns:a16="http://schemas.microsoft.com/office/drawing/2014/main" id="{8B82D2C5-C8AF-47BD-B23A-ADD69659463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45" y="2483688"/>
            <a:ext cx="4650567" cy="388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03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A990530F-08FC-43C9-8E7C-422B5FCF4C57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Consolas" panose="020B0609020204030204" pitchFamily="49" charset="0"/>
              </a:rPr>
              <a:t>方法的调用流程 </a:t>
            </a:r>
            <a:r>
              <a:rPr kumimoji="1" lang="en-US" altLang="zh-CN" dirty="0">
                <a:latin typeface="Consolas" panose="020B0609020204030204" pitchFamily="49" charset="0"/>
              </a:rPr>
              <a:t>– </a:t>
            </a:r>
            <a:r>
              <a:rPr kumimoji="1" lang="zh-CN" altLang="en-US" dirty="0">
                <a:latin typeface="Consolas" panose="020B0609020204030204" pitchFamily="49" charset="0"/>
              </a:rPr>
              <a:t>内存图解</a:t>
            </a: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95BC5359-A659-45FF-9EC7-142163456858}"/>
              </a:ext>
            </a:extLst>
          </p:cNvPr>
          <p:cNvSpPr txBox="1"/>
          <p:nvPr/>
        </p:nvSpPr>
        <p:spPr>
          <a:xfrm>
            <a:off x="640693" y="1649479"/>
            <a:ext cx="4627468" cy="3288272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Test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C2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C2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[] args)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sum = </a:t>
            </a:r>
            <a:r>
              <a:rPr kumimoji="0" lang="en-US" altLang="zh-CN" sz="14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10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.println(sum);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, int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b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c = a + b; 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	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c;  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033B3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8BE18EB-7E66-4FF3-AC7B-9027DDFA9891}"/>
              </a:ext>
            </a:extLst>
          </p:cNvPr>
          <p:cNvGrpSpPr>
            <a:grpSpLocks/>
          </p:cNvGrpSpPr>
          <p:nvPr/>
        </p:nvGrpSpPr>
        <p:grpSpPr bwMode="auto">
          <a:xfrm>
            <a:off x="8510954" y="1189142"/>
            <a:ext cx="3321537" cy="4800601"/>
            <a:chOff x="4441895" y="1347668"/>
            <a:chExt cx="1771200" cy="3600177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CB634E6-B2D2-496B-B326-18205C70AA8F}"/>
                </a:ext>
              </a:extLst>
            </p:cNvPr>
            <p:cNvSpPr/>
            <p:nvPr/>
          </p:nvSpPr>
          <p:spPr bwMode="auto">
            <a:xfrm>
              <a:off x="4472076" y="1350843"/>
              <a:ext cx="1728310" cy="3597002"/>
            </a:xfrm>
            <a:prstGeom prst="rect">
              <a:avLst/>
            </a:prstGeom>
            <a:solidFill>
              <a:srgbClr val="FD0000">
                <a:alpha val="10000"/>
              </a:srgbClr>
            </a:solidFill>
            <a:ln w="381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0" name="TextBox 2">
              <a:extLst>
                <a:ext uri="{FF2B5EF4-FFF2-40B4-BE49-F238E27FC236}">
                  <a16:creationId xmlns:a16="http://schemas.microsoft.com/office/drawing/2014/main" id="{98B4C236-2935-46EF-A831-84B137D09C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8464" y="4457474"/>
              <a:ext cx="935038" cy="441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accent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栈内存</a:t>
              </a:r>
              <a:endParaRPr lang="en-US" altLang="zh-CN" sz="2400" b="1" dirty="0">
                <a:solidFill>
                  <a:schemeClr val="accent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1108578F-5A80-40E1-9FF1-EF68708DC49A}"/>
                </a:ext>
              </a:extLst>
            </p:cNvPr>
            <p:cNvCxnSpPr/>
            <p:nvPr/>
          </p:nvCxnSpPr>
          <p:spPr>
            <a:xfrm>
              <a:off x="4448249" y="1347668"/>
              <a:ext cx="11119" cy="359700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99A4AD4F-2AD2-4A62-90E1-2020626DDFF3}"/>
                </a:ext>
              </a:extLst>
            </p:cNvPr>
            <p:cNvCxnSpPr/>
            <p:nvPr/>
          </p:nvCxnSpPr>
          <p:spPr>
            <a:xfrm>
              <a:off x="6184502" y="1350843"/>
              <a:ext cx="11120" cy="359700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A7C8C041-7D71-44AA-979D-56468A11BE37}"/>
                </a:ext>
              </a:extLst>
            </p:cNvPr>
            <p:cNvCxnSpPr/>
            <p:nvPr/>
          </p:nvCxnSpPr>
          <p:spPr>
            <a:xfrm flipH="1">
              <a:off x="4441895" y="4944670"/>
              <a:ext cx="17712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9A00141-EC77-4428-93C9-89BA300267A3}"/>
              </a:ext>
            </a:extLst>
          </p:cNvPr>
          <p:cNvGrpSpPr>
            <a:grpSpLocks/>
          </p:cNvGrpSpPr>
          <p:nvPr/>
        </p:nvGrpSpPr>
        <p:grpSpPr bwMode="auto">
          <a:xfrm>
            <a:off x="5741378" y="3857465"/>
            <a:ext cx="2492675" cy="1869016"/>
            <a:chOff x="1828154" y="3579862"/>
            <a:chExt cx="2442792" cy="1400643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578ABC7B-C790-4F71-8020-2D9C0ED94E22}"/>
                </a:ext>
              </a:extLst>
            </p:cNvPr>
            <p:cNvSpPr/>
            <p:nvPr/>
          </p:nvSpPr>
          <p:spPr bwMode="auto">
            <a:xfrm>
              <a:off x="1837147" y="3579862"/>
              <a:ext cx="2400828" cy="1400643"/>
            </a:xfrm>
            <a:prstGeom prst="rect">
              <a:avLst/>
            </a:prstGeom>
            <a:solidFill>
              <a:srgbClr val="92D050">
                <a:alpha val="10000"/>
              </a:srgbClr>
            </a:solidFill>
            <a:ln w="38100">
              <a:solidFill>
                <a:srgbClr val="92D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rgbClr val="92D05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7" name="TextBox 2">
              <a:extLst>
                <a:ext uri="{FF2B5EF4-FFF2-40B4-BE49-F238E27FC236}">
                  <a16:creationId xmlns:a16="http://schemas.microsoft.com/office/drawing/2014/main" id="{C6EAAC2F-2922-4422-B3B0-BE10047CDF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8154" y="4521848"/>
              <a:ext cx="2442792" cy="44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92D050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方法区</a:t>
              </a:r>
            </a:p>
          </p:txBody>
        </p:sp>
      </p:grpSp>
      <p:sp>
        <p:nvSpPr>
          <p:cNvPr id="29" name="TextBox 3">
            <a:extLst>
              <a:ext uri="{FF2B5EF4-FFF2-40B4-BE49-F238E27FC236}">
                <a16:creationId xmlns:a16="http://schemas.microsoft.com/office/drawing/2014/main" id="{6395F24A-4186-486F-AC77-523D9E68AD66}"/>
              </a:ext>
            </a:extLst>
          </p:cNvPr>
          <p:cNvSpPr txBox="1"/>
          <p:nvPr/>
        </p:nvSpPr>
        <p:spPr>
          <a:xfrm>
            <a:off x="5874544" y="4011981"/>
            <a:ext cx="2002488" cy="1015663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200" kern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Test.class</a:t>
            </a: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</a:t>
            </a:r>
          </a:p>
        </p:txBody>
      </p:sp>
      <p:sp>
        <p:nvSpPr>
          <p:cNvPr id="30" name="TextBox 3">
            <a:extLst>
              <a:ext uri="{FF2B5EF4-FFF2-40B4-BE49-F238E27FC236}">
                <a16:creationId xmlns:a16="http://schemas.microsoft.com/office/drawing/2014/main" id="{63252219-6F71-4304-8728-10CAAE540521}"/>
              </a:ext>
            </a:extLst>
          </p:cNvPr>
          <p:cNvSpPr txBox="1"/>
          <p:nvPr/>
        </p:nvSpPr>
        <p:spPr>
          <a:xfrm>
            <a:off x="9017015" y="4417770"/>
            <a:ext cx="2701496" cy="830997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1" name="TextBox 3">
            <a:extLst>
              <a:ext uri="{FF2B5EF4-FFF2-40B4-BE49-F238E27FC236}">
                <a16:creationId xmlns:a16="http://schemas.microsoft.com/office/drawing/2014/main" id="{153EFB4D-E5D1-4733-BB2A-DE59C63ABCC8}"/>
              </a:ext>
            </a:extLst>
          </p:cNvPr>
          <p:cNvSpPr txBox="1"/>
          <p:nvPr/>
        </p:nvSpPr>
        <p:spPr>
          <a:xfrm>
            <a:off x="9019626" y="2246993"/>
            <a:ext cx="2638299" cy="1569660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01AE76F-5972-440C-8374-65B872DE37C5}"/>
              </a:ext>
            </a:extLst>
          </p:cNvPr>
          <p:cNvSpPr txBox="1"/>
          <p:nvPr/>
        </p:nvSpPr>
        <p:spPr>
          <a:xfrm>
            <a:off x="9069704" y="4605297"/>
            <a:ext cx="2235872" cy="339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</a:rPr>
              <a:t>int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sum = add(</a:t>
            </a: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</a:rPr>
              <a:t>10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</a:rPr>
              <a:t>20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); 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D29E92D-E43E-4D00-A431-D20FD6A0E178}"/>
              </a:ext>
            </a:extLst>
          </p:cNvPr>
          <p:cNvSpPr txBox="1"/>
          <p:nvPr/>
        </p:nvSpPr>
        <p:spPr>
          <a:xfrm>
            <a:off x="9019626" y="2944725"/>
            <a:ext cx="2057917" cy="339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 c = a + b; 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328B733D-978A-4510-9B06-94FCD2EBE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93" y="5121945"/>
            <a:ext cx="1466850" cy="39052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0A50EFCD-97A9-48BC-B28C-6CB8358CBDAB}"/>
              </a:ext>
            </a:extLst>
          </p:cNvPr>
          <p:cNvCxnSpPr>
            <a:cxnSpLocks/>
          </p:cNvCxnSpPr>
          <p:nvPr/>
        </p:nvCxnSpPr>
        <p:spPr>
          <a:xfrm flipH="1" flipV="1">
            <a:off x="10185357" y="2002414"/>
            <a:ext cx="232551" cy="27886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AFA261EA-87CF-4417-A68C-477E791793D1}"/>
              </a:ext>
            </a:extLst>
          </p:cNvPr>
          <p:cNvCxnSpPr>
            <a:cxnSpLocks/>
          </p:cNvCxnSpPr>
          <p:nvPr/>
        </p:nvCxnSpPr>
        <p:spPr>
          <a:xfrm flipV="1">
            <a:off x="10736299" y="2002414"/>
            <a:ext cx="155460" cy="27910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45F24B9B-72DB-4094-A837-87877411A51A}"/>
              </a:ext>
            </a:extLst>
          </p:cNvPr>
          <p:cNvCxnSpPr>
            <a:cxnSpLocks/>
          </p:cNvCxnSpPr>
          <p:nvPr/>
        </p:nvCxnSpPr>
        <p:spPr>
          <a:xfrm flipH="1">
            <a:off x="9268166" y="2068159"/>
            <a:ext cx="872827" cy="304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4F2B7844-2F41-4483-9146-C5DD28B5FA48}"/>
              </a:ext>
            </a:extLst>
          </p:cNvPr>
          <p:cNvCxnSpPr>
            <a:cxnSpLocks/>
          </p:cNvCxnSpPr>
          <p:nvPr/>
        </p:nvCxnSpPr>
        <p:spPr>
          <a:xfrm>
            <a:off x="10936123" y="2076308"/>
            <a:ext cx="407709" cy="4190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A093E13B-EA6C-4D18-B7E9-AD21FE1BF13A}"/>
              </a:ext>
            </a:extLst>
          </p:cNvPr>
          <p:cNvSpPr txBox="1"/>
          <p:nvPr/>
        </p:nvSpPr>
        <p:spPr>
          <a:xfrm>
            <a:off x="9800647" y="3318777"/>
            <a:ext cx="5586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30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AA799316-02BF-462A-8340-F4A2184A1353}"/>
              </a:ext>
            </a:extLst>
          </p:cNvPr>
          <p:cNvCxnSpPr>
            <a:cxnSpLocks/>
          </p:cNvCxnSpPr>
          <p:nvPr/>
        </p:nvCxnSpPr>
        <p:spPr>
          <a:xfrm flipH="1">
            <a:off x="2107543" y="5109864"/>
            <a:ext cx="7035938" cy="5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5B0B341F-78BE-4398-A63E-0B5C3FAEB12D}"/>
              </a:ext>
            </a:extLst>
          </p:cNvPr>
          <p:cNvSpPr txBox="1"/>
          <p:nvPr/>
        </p:nvSpPr>
        <p:spPr>
          <a:xfrm>
            <a:off x="8733772" y="1844627"/>
            <a:ext cx="30183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</a:rPr>
              <a:t>... int </a:t>
            </a:r>
            <a:r>
              <a:rPr lang="en-US" altLang="zh-CN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add(int a , int b)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71E69C74-24A0-44D1-89AA-34404D051694}"/>
              </a:ext>
            </a:extLst>
          </p:cNvPr>
          <p:cNvSpPr txBox="1"/>
          <p:nvPr/>
        </p:nvSpPr>
        <p:spPr>
          <a:xfrm>
            <a:off x="9069704" y="2233853"/>
            <a:ext cx="3969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a</a:t>
            </a:r>
            <a:endParaRPr lang="zh-CN" altLang="en-US" sz="1200" dirty="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3C4CB9F1-C0AA-4F01-A1F3-B1D4F5E8097C}"/>
              </a:ext>
            </a:extLst>
          </p:cNvPr>
          <p:cNvSpPr/>
          <p:nvPr/>
        </p:nvSpPr>
        <p:spPr>
          <a:xfrm>
            <a:off x="9076858" y="2495366"/>
            <a:ext cx="477523" cy="308901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4B34927C-C2FB-4E02-8E01-865815E610CB}"/>
              </a:ext>
            </a:extLst>
          </p:cNvPr>
          <p:cNvSpPr txBox="1"/>
          <p:nvPr/>
        </p:nvSpPr>
        <p:spPr>
          <a:xfrm>
            <a:off x="11294193" y="2260247"/>
            <a:ext cx="3969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b</a:t>
            </a:r>
            <a:endParaRPr lang="zh-CN" altLang="en-US" sz="1200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89D6AE39-442E-4781-85D8-5D10D054CEEE}"/>
              </a:ext>
            </a:extLst>
          </p:cNvPr>
          <p:cNvSpPr/>
          <p:nvPr/>
        </p:nvSpPr>
        <p:spPr>
          <a:xfrm>
            <a:off x="11012413" y="2525394"/>
            <a:ext cx="571226" cy="308901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68EDBB7C-F724-4963-A86D-3BFF2C693D54}"/>
              </a:ext>
            </a:extLst>
          </p:cNvPr>
          <p:cNvSpPr txBox="1"/>
          <p:nvPr/>
        </p:nvSpPr>
        <p:spPr>
          <a:xfrm>
            <a:off x="9102598" y="2494684"/>
            <a:ext cx="5824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</a:rPr>
              <a:t>10</a:t>
            </a:r>
            <a:endParaRPr lang="zh-CN" altLang="en-US" sz="1200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616E0707-F098-417E-B896-830F9CD62D2D}"/>
              </a:ext>
            </a:extLst>
          </p:cNvPr>
          <p:cNvSpPr txBox="1"/>
          <p:nvPr/>
        </p:nvSpPr>
        <p:spPr>
          <a:xfrm>
            <a:off x="11052275" y="2513518"/>
            <a:ext cx="5824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</a:rPr>
              <a:t>20</a:t>
            </a:r>
            <a:endParaRPr lang="zh-CN" altLang="en-US" sz="1200" dirty="0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A5FA520A-7BD8-4BAA-ABBC-EA8B148F4D94}"/>
              </a:ext>
            </a:extLst>
          </p:cNvPr>
          <p:cNvSpPr txBox="1"/>
          <p:nvPr/>
        </p:nvSpPr>
        <p:spPr>
          <a:xfrm>
            <a:off x="8935841" y="4042743"/>
            <a:ext cx="9023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...main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8154972B-E383-4776-95AB-C7A60C046CCF}"/>
              </a:ext>
            </a:extLst>
          </p:cNvPr>
          <p:cNvSpPr txBox="1"/>
          <p:nvPr/>
        </p:nvSpPr>
        <p:spPr>
          <a:xfrm>
            <a:off x="9092296" y="4951858"/>
            <a:ext cx="220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.println(sum);</a:t>
            </a:r>
            <a:endParaRPr lang="zh-CN" altLang="en-US" sz="1200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CAB918DC-565A-43A9-ACB9-B60987691CB6}"/>
              </a:ext>
            </a:extLst>
          </p:cNvPr>
          <p:cNvSpPr txBox="1"/>
          <p:nvPr/>
        </p:nvSpPr>
        <p:spPr>
          <a:xfrm>
            <a:off x="9034164" y="3239061"/>
            <a:ext cx="961142" cy="340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 c; 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9716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33333E-6 L -0.02786 0.17916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3" y="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"/>
                            </p:stCondLst>
                            <p:childTnLst>
                              <p:par>
                                <p:cTn id="1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000"/>
                            </p:stCondLst>
                            <p:childTnLst>
                              <p:par>
                                <p:cTn id="161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2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2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6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0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4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0" grpId="1" animBg="1"/>
      <p:bldP spid="31" grpId="0" animBg="1"/>
      <p:bldP spid="31" grpId="2" animBg="1"/>
      <p:bldP spid="32" grpId="0" build="allAtOnce"/>
      <p:bldP spid="33" grpId="1" build="allAtOnce"/>
      <p:bldP spid="42" grpId="0"/>
      <p:bldP spid="42" grpId="1"/>
      <p:bldP spid="42" grpId="2"/>
      <p:bldP spid="50" grpId="0"/>
      <p:bldP spid="50" grpId="2"/>
      <p:bldP spid="63" grpId="0"/>
      <p:bldP spid="63" grpId="2"/>
      <p:bldP spid="64" grpId="0" animBg="1"/>
      <p:bldP spid="64" grpId="2" animBg="1"/>
      <p:bldP spid="67" grpId="0"/>
      <p:bldP spid="67" grpId="2"/>
      <p:bldP spid="68" grpId="0" animBg="1"/>
      <p:bldP spid="68" grpId="2" animBg="1"/>
      <p:bldP spid="82" grpId="0"/>
      <p:bldP spid="82" grpId="2"/>
      <p:bldP spid="83" grpId="0"/>
      <p:bldP spid="83" grpId="2"/>
      <p:bldP spid="85" grpId="0"/>
      <p:bldP spid="85" grpId="1"/>
      <p:bldP spid="88" grpId="0" build="allAtOnce"/>
      <p:bldP spid="90" grpId="1" build="allAtOnce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占位符 3">
            <a:extLst>
              <a:ext uri="{FF2B5EF4-FFF2-40B4-BE49-F238E27FC236}">
                <a16:creationId xmlns:a16="http://schemas.microsoft.com/office/drawing/2014/main" id="{57B70709-3842-4151-86BD-E249E98D2F55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5844903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Consolas" panose="020B0609020204030204" pitchFamily="49" charset="0"/>
              </a:rPr>
              <a:t>方法的调用流程 </a:t>
            </a:r>
            <a:r>
              <a:rPr kumimoji="1" lang="en-US" altLang="zh-CN" dirty="0">
                <a:latin typeface="Consolas" panose="020B0609020204030204" pitchFamily="49" charset="0"/>
              </a:rPr>
              <a:t>– </a:t>
            </a:r>
            <a:r>
              <a:rPr kumimoji="1" lang="zh-CN" altLang="en-US" dirty="0">
                <a:latin typeface="Consolas" panose="020B0609020204030204" pitchFamily="49" charset="0"/>
              </a:rPr>
              <a:t>内存图解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62A7BBDF-3E6E-4196-B51C-8FFBDC1C1EA3}"/>
              </a:ext>
            </a:extLst>
          </p:cNvPr>
          <p:cNvSpPr txBox="1"/>
          <p:nvPr/>
        </p:nvSpPr>
        <p:spPr>
          <a:xfrm>
            <a:off x="786556" y="1811094"/>
            <a:ext cx="3960093" cy="4339650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Demo2Method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[] args)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study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.println(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睡觉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eat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.println(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吃饭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study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(){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eat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.println(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学习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E06840C-CEA2-4B04-B7DA-54D262FBA745}"/>
              </a:ext>
            </a:extLst>
          </p:cNvPr>
          <p:cNvGrpSpPr>
            <a:grpSpLocks/>
          </p:cNvGrpSpPr>
          <p:nvPr/>
        </p:nvGrpSpPr>
        <p:grpSpPr bwMode="auto">
          <a:xfrm>
            <a:off x="9133959" y="1440402"/>
            <a:ext cx="2360083" cy="4800601"/>
            <a:chOff x="4441895" y="1347668"/>
            <a:chExt cx="1771200" cy="3600177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021D8AF-9EB3-44C1-A21D-5A757F2B077A}"/>
                </a:ext>
              </a:extLst>
            </p:cNvPr>
            <p:cNvSpPr/>
            <p:nvPr/>
          </p:nvSpPr>
          <p:spPr bwMode="auto">
            <a:xfrm>
              <a:off x="4472076" y="1350843"/>
              <a:ext cx="1728310" cy="3597002"/>
            </a:xfrm>
            <a:prstGeom prst="rect">
              <a:avLst/>
            </a:prstGeom>
            <a:solidFill>
              <a:srgbClr val="FD0000">
                <a:alpha val="10000"/>
              </a:srgbClr>
            </a:solidFill>
            <a:ln w="381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4" name="TextBox 2">
              <a:extLst>
                <a:ext uri="{FF2B5EF4-FFF2-40B4-BE49-F238E27FC236}">
                  <a16:creationId xmlns:a16="http://schemas.microsoft.com/office/drawing/2014/main" id="{6081208B-0DAA-4295-949F-554862BE96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8464" y="4457474"/>
              <a:ext cx="935038" cy="441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accent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栈内存</a:t>
              </a:r>
              <a:endParaRPr lang="en-US" altLang="zh-CN" sz="2400" b="1" dirty="0">
                <a:solidFill>
                  <a:schemeClr val="accent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12B6C2E3-9C62-4202-9DEB-0CCEDC2BDDB9}"/>
                </a:ext>
              </a:extLst>
            </p:cNvPr>
            <p:cNvCxnSpPr/>
            <p:nvPr/>
          </p:nvCxnSpPr>
          <p:spPr>
            <a:xfrm>
              <a:off x="4448249" y="1347668"/>
              <a:ext cx="11119" cy="359700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ABEEE24F-9263-41C1-8B73-51C9E2143C9C}"/>
                </a:ext>
              </a:extLst>
            </p:cNvPr>
            <p:cNvCxnSpPr/>
            <p:nvPr/>
          </p:nvCxnSpPr>
          <p:spPr>
            <a:xfrm>
              <a:off x="6184502" y="1350843"/>
              <a:ext cx="11120" cy="359700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6964B073-81AA-4723-B3C4-543A720FFEEB}"/>
                </a:ext>
              </a:extLst>
            </p:cNvPr>
            <p:cNvCxnSpPr/>
            <p:nvPr/>
          </p:nvCxnSpPr>
          <p:spPr>
            <a:xfrm flipH="1">
              <a:off x="4441895" y="4944670"/>
              <a:ext cx="17712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584F89D-882B-433A-82CB-0AB76E2E2131}"/>
              </a:ext>
            </a:extLst>
          </p:cNvPr>
          <p:cNvGrpSpPr>
            <a:grpSpLocks/>
          </p:cNvGrpSpPr>
          <p:nvPr/>
        </p:nvGrpSpPr>
        <p:grpSpPr bwMode="auto">
          <a:xfrm>
            <a:off x="5784850" y="4326844"/>
            <a:ext cx="2816339" cy="1869016"/>
            <a:chOff x="1828154" y="3579862"/>
            <a:chExt cx="2442792" cy="1400643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D6FB589B-2A29-48EB-B41A-FFD82DAAE0AC}"/>
                </a:ext>
              </a:extLst>
            </p:cNvPr>
            <p:cNvSpPr/>
            <p:nvPr/>
          </p:nvSpPr>
          <p:spPr bwMode="auto">
            <a:xfrm>
              <a:off x="1837147" y="3579862"/>
              <a:ext cx="2400828" cy="1400643"/>
            </a:xfrm>
            <a:prstGeom prst="rect">
              <a:avLst/>
            </a:prstGeom>
            <a:solidFill>
              <a:srgbClr val="92D050">
                <a:alpha val="10000"/>
              </a:srgbClr>
            </a:solidFill>
            <a:ln w="38100">
              <a:solidFill>
                <a:srgbClr val="92D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rgbClr val="92D05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30" name="TextBox 2">
              <a:extLst>
                <a:ext uri="{FF2B5EF4-FFF2-40B4-BE49-F238E27FC236}">
                  <a16:creationId xmlns:a16="http://schemas.microsoft.com/office/drawing/2014/main" id="{AF467C97-11DC-42BE-93AA-41DB44940C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8154" y="4521848"/>
              <a:ext cx="2442792" cy="44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>
                  <a:solidFill>
                    <a:srgbClr val="92D050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方法区</a:t>
              </a:r>
            </a:p>
          </p:txBody>
        </p:sp>
      </p:grpSp>
      <p:sp>
        <p:nvSpPr>
          <p:cNvPr id="31" name="TextBox 3">
            <a:extLst>
              <a:ext uri="{FF2B5EF4-FFF2-40B4-BE49-F238E27FC236}">
                <a16:creationId xmlns:a16="http://schemas.microsoft.com/office/drawing/2014/main" id="{825EBF75-B9AD-4D5B-AD3C-463977250A3D}"/>
              </a:ext>
            </a:extLst>
          </p:cNvPr>
          <p:cNvSpPr txBox="1"/>
          <p:nvPr/>
        </p:nvSpPr>
        <p:spPr>
          <a:xfrm>
            <a:off x="5918043" y="4417355"/>
            <a:ext cx="2522307" cy="1200329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Demo2Method.class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study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sleep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eat</a:t>
            </a:r>
          </a:p>
        </p:txBody>
      </p:sp>
      <p:sp>
        <p:nvSpPr>
          <p:cNvPr id="35" name="TextBox 3">
            <a:extLst>
              <a:ext uri="{FF2B5EF4-FFF2-40B4-BE49-F238E27FC236}">
                <a16:creationId xmlns:a16="http://schemas.microsoft.com/office/drawing/2014/main" id="{309C9EF5-AFF1-4513-B4DF-DE440329B07A}"/>
              </a:ext>
            </a:extLst>
          </p:cNvPr>
          <p:cNvSpPr txBox="1"/>
          <p:nvPr/>
        </p:nvSpPr>
        <p:spPr>
          <a:xfrm>
            <a:off x="9217234" y="4813569"/>
            <a:ext cx="2221773" cy="830997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161EA57-938B-48A1-84E7-D9F8BA8A01DE}"/>
              </a:ext>
            </a:extLst>
          </p:cNvPr>
          <p:cNvSpPr txBox="1"/>
          <p:nvPr/>
        </p:nvSpPr>
        <p:spPr>
          <a:xfrm>
            <a:off x="9242406" y="5172745"/>
            <a:ext cx="2165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CN" sz="1400" b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study</a:t>
            </a:r>
            <a:r>
              <a:rPr kumimoji="0" lang="zh-CN" altLang="zh-CN" sz="1400" b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();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3">
            <a:extLst>
              <a:ext uri="{FF2B5EF4-FFF2-40B4-BE49-F238E27FC236}">
                <a16:creationId xmlns:a16="http://schemas.microsoft.com/office/drawing/2014/main" id="{DEC2683C-DA38-4E3F-B619-CB207054D0AD}"/>
              </a:ext>
            </a:extLst>
          </p:cNvPr>
          <p:cNvSpPr txBox="1"/>
          <p:nvPr/>
        </p:nvSpPr>
        <p:spPr>
          <a:xfrm>
            <a:off x="9203113" y="3153147"/>
            <a:ext cx="2221773" cy="1569660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study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6400317-0F78-428A-AE59-7BA485313FB2}"/>
              </a:ext>
            </a:extLst>
          </p:cNvPr>
          <p:cNvSpPr txBox="1"/>
          <p:nvPr/>
        </p:nvSpPr>
        <p:spPr>
          <a:xfrm>
            <a:off x="9232745" y="3956152"/>
            <a:ext cx="2122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zh-CN" altLang="en-US" sz="14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学习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0C3FF25-2F51-4F2F-B1A4-CC003D4BC22A}"/>
              </a:ext>
            </a:extLst>
          </p:cNvPr>
          <p:cNvSpPr txBox="1"/>
          <p:nvPr/>
        </p:nvSpPr>
        <p:spPr>
          <a:xfrm>
            <a:off x="9232744" y="3610028"/>
            <a:ext cx="2122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eat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();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B5E6CFA-E650-4AD6-9C03-AB1A84BD365D}"/>
              </a:ext>
            </a:extLst>
          </p:cNvPr>
          <p:cNvSpPr txBox="1"/>
          <p:nvPr/>
        </p:nvSpPr>
        <p:spPr>
          <a:xfrm>
            <a:off x="9241213" y="4326844"/>
            <a:ext cx="2122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sleep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();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19F9661-7543-4B6D-9978-25D842E2BFDB}"/>
              </a:ext>
            </a:extLst>
          </p:cNvPr>
          <p:cNvSpPr/>
          <p:nvPr/>
        </p:nvSpPr>
        <p:spPr>
          <a:xfrm>
            <a:off x="769621" y="4508073"/>
            <a:ext cx="3977028" cy="335309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38" name="TextBox 3">
            <a:extLst>
              <a:ext uri="{FF2B5EF4-FFF2-40B4-BE49-F238E27FC236}">
                <a16:creationId xmlns:a16="http://schemas.microsoft.com/office/drawing/2014/main" id="{A6A58C18-271D-4D5C-9DBB-22A56DC7EDB0}"/>
              </a:ext>
            </a:extLst>
          </p:cNvPr>
          <p:cNvSpPr txBox="1"/>
          <p:nvPr/>
        </p:nvSpPr>
        <p:spPr>
          <a:xfrm>
            <a:off x="9203113" y="2245456"/>
            <a:ext cx="2221773" cy="830997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eat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EA0FAD9-3D88-44D4-8091-4936F7491B91}"/>
              </a:ext>
            </a:extLst>
          </p:cNvPr>
          <p:cNvSpPr txBox="1"/>
          <p:nvPr/>
        </p:nvSpPr>
        <p:spPr>
          <a:xfrm>
            <a:off x="9187544" y="2635875"/>
            <a:ext cx="2122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zh-CN" altLang="en-US" sz="14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吃饭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D877FB9-D07A-4F22-ABC2-75203D9CC8C1}"/>
              </a:ext>
            </a:extLst>
          </p:cNvPr>
          <p:cNvSpPr/>
          <p:nvPr/>
        </p:nvSpPr>
        <p:spPr>
          <a:xfrm>
            <a:off x="769621" y="4919916"/>
            <a:ext cx="3977028" cy="335309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50F3CDB-B178-487D-8680-3F9C1956A628}"/>
              </a:ext>
            </a:extLst>
          </p:cNvPr>
          <p:cNvSpPr txBox="1"/>
          <p:nvPr/>
        </p:nvSpPr>
        <p:spPr>
          <a:xfrm>
            <a:off x="5831091" y="2785870"/>
            <a:ext cx="1930161" cy="830997"/>
          </a:xfrm>
          <a:prstGeom prst="rect">
            <a:avLst/>
          </a:prstGeom>
          <a:solidFill>
            <a:srgbClr val="0C0C0C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>
                    <a:lumMod val="9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吃饭</a:t>
            </a:r>
            <a:endParaRPr lang="en-US" altLang="zh-CN" sz="1600" b="1" dirty="0">
              <a:solidFill>
                <a:schemeClr val="bg1">
                  <a:lumMod val="9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sz="1600" b="1" dirty="0">
              <a:solidFill>
                <a:schemeClr val="bg1">
                  <a:lumMod val="9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sz="1600" b="1" dirty="0">
              <a:solidFill>
                <a:schemeClr val="bg1">
                  <a:lumMod val="9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7342AB2-1416-4776-BBC9-306441CB910A}"/>
              </a:ext>
            </a:extLst>
          </p:cNvPr>
          <p:cNvSpPr txBox="1"/>
          <p:nvPr/>
        </p:nvSpPr>
        <p:spPr>
          <a:xfrm>
            <a:off x="5831091" y="2785870"/>
            <a:ext cx="1930161" cy="830997"/>
          </a:xfrm>
          <a:prstGeom prst="rect">
            <a:avLst/>
          </a:prstGeom>
          <a:solidFill>
            <a:srgbClr val="0C0C0C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>
                    <a:lumMod val="9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吃饭</a:t>
            </a:r>
            <a:endParaRPr lang="en-US" altLang="zh-CN" sz="1600" b="1" dirty="0">
              <a:solidFill>
                <a:schemeClr val="bg1">
                  <a:lumMod val="9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z="1600" b="1" dirty="0">
                <a:solidFill>
                  <a:schemeClr val="bg1">
                    <a:lumMod val="9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学习</a:t>
            </a:r>
            <a:endParaRPr lang="en-US" altLang="zh-CN" sz="1600" b="1" dirty="0">
              <a:solidFill>
                <a:schemeClr val="bg1">
                  <a:lumMod val="9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sz="1600" b="1" dirty="0">
              <a:solidFill>
                <a:schemeClr val="bg1">
                  <a:lumMod val="9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3" name="TextBox 3">
            <a:extLst>
              <a:ext uri="{FF2B5EF4-FFF2-40B4-BE49-F238E27FC236}">
                <a16:creationId xmlns:a16="http://schemas.microsoft.com/office/drawing/2014/main" id="{D88061D7-37D5-462E-A2F1-2F67A4711E05}"/>
              </a:ext>
            </a:extLst>
          </p:cNvPr>
          <p:cNvSpPr txBox="1"/>
          <p:nvPr/>
        </p:nvSpPr>
        <p:spPr>
          <a:xfrm>
            <a:off x="9203113" y="2247572"/>
            <a:ext cx="2221773" cy="830997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sleep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E978B04-72E6-49D1-A2A7-9A29DA3FAE17}"/>
              </a:ext>
            </a:extLst>
          </p:cNvPr>
          <p:cNvSpPr txBox="1"/>
          <p:nvPr/>
        </p:nvSpPr>
        <p:spPr>
          <a:xfrm>
            <a:off x="9187544" y="2637991"/>
            <a:ext cx="2122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zh-CN" altLang="en-US" sz="14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睡觉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D421A12-255E-453B-962F-06167DC344D3}"/>
              </a:ext>
            </a:extLst>
          </p:cNvPr>
          <p:cNvSpPr/>
          <p:nvPr/>
        </p:nvSpPr>
        <p:spPr>
          <a:xfrm>
            <a:off x="767738" y="5331759"/>
            <a:ext cx="3977028" cy="335309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81225FF-62C4-464C-BE1F-BC3C370A00EF}"/>
              </a:ext>
            </a:extLst>
          </p:cNvPr>
          <p:cNvSpPr txBox="1"/>
          <p:nvPr/>
        </p:nvSpPr>
        <p:spPr>
          <a:xfrm>
            <a:off x="5831091" y="2785870"/>
            <a:ext cx="1930161" cy="830997"/>
          </a:xfrm>
          <a:prstGeom prst="rect">
            <a:avLst/>
          </a:prstGeom>
          <a:solidFill>
            <a:srgbClr val="0C0C0C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>
                    <a:lumMod val="9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吃饭</a:t>
            </a:r>
            <a:endParaRPr lang="en-US" altLang="zh-CN" sz="1600" b="1" dirty="0">
              <a:solidFill>
                <a:schemeClr val="bg1">
                  <a:lumMod val="9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z="1600" b="1" dirty="0">
                <a:solidFill>
                  <a:schemeClr val="bg1">
                    <a:lumMod val="9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学习</a:t>
            </a:r>
            <a:endParaRPr lang="en-US" altLang="zh-CN" sz="1600" b="1" dirty="0">
              <a:solidFill>
                <a:schemeClr val="bg1">
                  <a:lumMod val="9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z="1600" b="1" dirty="0">
                <a:solidFill>
                  <a:schemeClr val="bg1">
                    <a:lumMod val="9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睡觉</a:t>
            </a:r>
            <a:endParaRPr lang="en-US" altLang="zh-CN" sz="1600" b="1" dirty="0">
              <a:solidFill>
                <a:schemeClr val="bg1">
                  <a:lumMod val="9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907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5" grpId="0" animBg="1"/>
      <p:bldP spid="35" grpId="1" animBg="1"/>
      <p:bldP spid="5" grpId="0"/>
      <p:bldP spid="5" grpId="1"/>
      <p:bldP spid="52" grpId="0" animBg="1"/>
      <p:bldP spid="52" grpId="1" animBg="1"/>
      <p:bldP spid="6" grpId="0"/>
      <p:bldP spid="6" grpId="1"/>
      <p:bldP spid="34" grpId="0"/>
      <p:bldP spid="34" grpId="1"/>
      <p:bldP spid="36" grpId="0"/>
      <p:bldP spid="36" grpId="1"/>
      <p:bldP spid="37" grpId="0" animBg="1"/>
      <p:bldP spid="37" grpId="1" animBg="1"/>
      <p:bldP spid="38" grpId="0" animBg="1"/>
      <p:bldP spid="38" grpId="1" animBg="1"/>
      <p:bldP spid="32" grpId="0"/>
      <p:bldP spid="32" grpId="1"/>
      <p:bldP spid="42" grpId="0" animBg="1"/>
      <p:bldP spid="42" grpId="1" animBg="1"/>
      <p:bldP spid="50" grpId="0" animBg="1"/>
      <p:bldP spid="39" grpId="0" animBg="1"/>
      <p:bldP spid="43" grpId="0" animBg="1"/>
      <p:bldP spid="43" grpId="1" animBg="1"/>
      <p:bldP spid="44" grpId="0"/>
      <p:bldP spid="44" grpId="1"/>
      <p:bldP spid="45" grpId="0" animBg="1"/>
      <p:bldP spid="4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3">
            <a:extLst>
              <a:ext uri="{FF2B5EF4-FFF2-40B4-BE49-F238E27FC236}">
                <a16:creationId xmlns:a16="http://schemas.microsoft.com/office/drawing/2014/main" id="{60160A74-29B4-40CB-A638-2DD6581E62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2528" y="2085288"/>
            <a:ext cx="6989993" cy="1760091"/>
          </a:xfrm>
        </p:spPr>
        <p:txBody>
          <a:bodyPr/>
          <a:lstStyle/>
          <a:p>
            <a:r>
              <a:rPr kumimoji="1" lang="zh-CN" altLang="en-US" sz="1600" dirty="0">
                <a:latin typeface="Consolas" panose="020B0609020204030204" pitchFamily="49" charset="0"/>
              </a:rPr>
              <a:t>方法的运行区域在哪里？</a:t>
            </a:r>
            <a:endParaRPr kumimoji="1" lang="en-US" altLang="zh-CN" sz="1600" dirty="0">
              <a:latin typeface="Consolas" panose="020B0609020204030204" pitchFamily="49" charset="0"/>
            </a:endParaRPr>
          </a:p>
          <a:p>
            <a:pPr marL="895335" lvl="1" indent="-285750"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栈内存。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/>
            <a:endParaRPr kumimoji="1" lang="en-US" altLang="zh-CN" dirty="0">
              <a:latin typeface="Consolas" panose="020B0609020204030204" pitchFamily="49" charset="0"/>
            </a:endParaRPr>
          </a:p>
          <a:p>
            <a:pPr lvl="1"/>
            <a:endParaRPr kumimoji="1" lang="en-US" altLang="zh-CN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82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0774CB69-0EC8-4DC1-8116-8615B0944AB6}"/>
              </a:ext>
            </a:extLst>
          </p:cNvPr>
          <p:cNvSpPr txBox="1"/>
          <p:nvPr/>
        </p:nvSpPr>
        <p:spPr>
          <a:xfrm>
            <a:off x="765811" y="1068208"/>
            <a:ext cx="2560708" cy="1027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ct val="150000"/>
              </a:lnSpc>
            </a:pPr>
            <a:r>
              <a:rPr lang="zh-CN" altLang="en-US" b="1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使用方法的好处是？</a:t>
            </a:r>
            <a:endParaRPr lang="en-US" altLang="zh-CN" b="1" dirty="0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latinLnBrk="1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提高了代码的复用性。</a:t>
            </a:r>
            <a:endParaRPr lang="en-US" altLang="zh-CN" sz="1600" dirty="0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B02F34E-C0B6-4821-AC71-3688A0CE86C4}"/>
              </a:ext>
            </a:extLst>
          </p:cNvPr>
          <p:cNvSpPr txBox="1"/>
          <p:nvPr/>
        </p:nvSpPr>
        <p:spPr>
          <a:xfrm>
            <a:off x="765811" y="2210520"/>
            <a:ext cx="6123214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让程序的逻辑更清晰。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F5379C6-364C-4C8C-A3CF-B6614B06273D}"/>
              </a:ext>
            </a:extLst>
          </p:cNvPr>
          <p:cNvSpPr/>
          <p:nvPr/>
        </p:nvSpPr>
        <p:spPr>
          <a:xfrm>
            <a:off x="5078170" y="3644724"/>
            <a:ext cx="508931" cy="536285"/>
          </a:xfrm>
          <a:custGeom>
            <a:avLst/>
            <a:gdLst>
              <a:gd name="connsiteX0" fmla="*/ 199932 w 300038"/>
              <a:gd name="connsiteY0" fmla="*/ 273051 h 336551"/>
              <a:gd name="connsiteX1" fmla="*/ 192088 w 300038"/>
              <a:gd name="connsiteY1" fmla="*/ 280989 h 336551"/>
              <a:gd name="connsiteX2" fmla="*/ 192088 w 300038"/>
              <a:gd name="connsiteY2" fmla="*/ 306124 h 336551"/>
              <a:gd name="connsiteX3" fmla="*/ 199932 w 300038"/>
              <a:gd name="connsiteY3" fmla="*/ 312739 h 336551"/>
              <a:gd name="connsiteX4" fmla="*/ 250919 w 300038"/>
              <a:gd name="connsiteY4" fmla="*/ 312739 h 336551"/>
              <a:gd name="connsiteX5" fmla="*/ 258763 w 300038"/>
              <a:gd name="connsiteY5" fmla="*/ 306124 h 336551"/>
              <a:gd name="connsiteX6" fmla="*/ 258763 w 300038"/>
              <a:gd name="connsiteY6" fmla="*/ 280989 h 336551"/>
              <a:gd name="connsiteX7" fmla="*/ 250919 w 300038"/>
              <a:gd name="connsiteY7" fmla="*/ 273051 h 336551"/>
              <a:gd name="connsiteX8" fmla="*/ 199932 w 300038"/>
              <a:gd name="connsiteY8" fmla="*/ 273051 h 336551"/>
              <a:gd name="connsiteX9" fmla="*/ 101328 w 300038"/>
              <a:gd name="connsiteY9" fmla="*/ 196851 h 336551"/>
              <a:gd name="connsiteX10" fmla="*/ 107908 w 300038"/>
              <a:gd name="connsiteY10" fmla="*/ 196851 h 336551"/>
              <a:gd name="connsiteX11" fmla="*/ 111856 w 300038"/>
              <a:gd name="connsiteY11" fmla="*/ 202123 h 336551"/>
              <a:gd name="connsiteX12" fmla="*/ 128964 w 300038"/>
              <a:gd name="connsiteY12" fmla="*/ 248250 h 336551"/>
              <a:gd name="connsiteX13" fmla="*/ 131595 w 300038"/>
              <a:gd name="connsiteY13" fmla="*/ 239025 h 336551"/>
              <a:gd name="connsiteX14" fmla="*/ 126332 w 300038"/>
              <a:gd name="connsiteY14" fmla="*/ 225845 h 336551"/>
              <a:gd name="connsiteX15" fmla="*/ 127648 w 300038"/>
              <a:gd name="connsiteY15" fmla="*/ 217938 h 336551"/>
              <a:gd name="connsiteX16" fmla="*/ 132911 w 300038"/>
              <a:gd name="connsiteY16" fmla="*/ 215302 h 336551"/>
              <a:gd name="connsiteX17" fmla="*/ 167126 w 300038"/>
              <a:gd name="connsiteY17" fmla="*/ 215302 h 336551"/>
              <a:gd name="connsiteX18" fmla="*/ 172390 w 300038"/>
              <a:gd name="connsiteY18" fmla="*/ 217938 h 336551"/>
              <a:gd name="connsiteX19" fmla="*/ 173706 w 300038"/>
              <a:gd name="connsiteY19" fmla="*/ 225845 h 336551"/>
              <a:gd name="connsiteX20" fmla="*/ 168442 w 300038"/>
              <a:gd name="connsiteY20" fmla="*/ 239025 h 336551"/>
              <a:gd name="connsiteX21" fmla="*/ 171074 w 300038"/>
              <a:gd name="connsiteY21" fmla="*/ 248250 h 336551"/>
              <a:gd name="connsiteX22" fmla="*/ 188182 w 300038"/>
              <a:gd name="connsiteY22" fmla="*/ 202123 h 336551"/>
              <a:gd name="connsiteX23" fmla="*/ 192130 w 300038"/>
              <a:gd name="connsiteY23" fmla="*/ 196851 h 336551"/>
              <a:gd name="connsiteX24" fmla="*/ 198710 w 300038"/>
              <a:gd name="connsiteY24" fmla="*/ 196851 h 336551"/>
              <a:gd name="connsiteX25" fmla="*/ 265823 w 300038"/>
              <a:gd name="connsiteY25" fmla="*/ 224527 h 336551"/>
              <a:gd name="connsiteX26" fmla="*/ 300038 w 300038"/>
              <a:gd name="connsiteY26" fmla="*/ 274609 h 336551"/>
              <a:gd name="connsiteX27" fmla="*/ 300038 w 300038"/>
              <a:gd name="connsiteY27" fmla="*/ 328643 h 336551"/>
              <a:gd name="connsiteX28" fmla="*/ 292142 w 300038"/>
              <a:gd name="connsiteY28" fmla="*/ 336551 h 336551"/>
              <a:gd name="connsiteX29" fmla="*/ 7896 w 300038"/>
              <a:gd name="connsiteY29" fmla="*/ 336551 h 336551"/>
              <a:gd name="connsiteX30" fmla="*/ 0 w 300038"/>
              <a:gd name="connsiteY30" fmla="*/ 328643 h 336551"/>
              <a:gd name="connsiteX31" fmla="*/ 0 w 300038"/>
              <a:gd name="connsiteY31" fmla="*/ 274609 h 336551"/>
              <a:gd name="connsiteX32" fmla="*/ 34215 w 300038"/>
              <a:gd name="connsiteY32" fmla="*/ 224527 h 336551"/>
              <a:gd name="connsiteX33" fmla="*/ 101328 w 300038"/>
              <a:gd name="connsiteY33" fmla="*/ 196851 h 336551"/>
              <a:gd name="connsiteX34" fmla="*/ 155328 w 300038"/>
              <a:gd name="connsiteY34" fmla="*/ 0 h 336551"/>
              <a:gd name="connsiteX35" fmla="*/ 201775 w 300038"/>
              <a:gd name="connsiteY35" fmla="*/ 15854 h 336551"/>
              <a:gd name="connsiteX36" fmla="*/ 223008 w 300038"/>
              <a:gd name="connsiteY36" fmla="*/ 79268 h 336551"/>
              <a:gd name="connsiteX37" fmla="*/ 224335 w 300038"/>
              <a:gd name="connsiteY37" fmla="*/ 93801 h 336551"/>
              <a:gd name="connsiteX38" fmla="*/ 229643 w 300038"/>
              <a:gd name="connsiteY38" fmla="*/ 100407 h 336551"/>
              <a:gd name="connsiteX39" fmla="*/ 232297 w 300038"/>
              <a:gd name="connsiteY39" fmla="*/ 125508 h 336551"/>
              <a:gd name="connsiteX40" fmla="*/ 208410 w 300038"/>
              <a:gd name="connsiteY40" fmla="*/ 151931 h 336551"/>
              <a:gd name="connsiteX41" fmla="*/ 185850 w 300038"/>
              <a:gd name="connsiteY41" fmla="*/ 183639 h 336551"/>
              <a:gd name="connsiteX42" fmla="*/ 172579 w 300038"/>
              <a:gd name="connsiteY42" fmla="*/ 192887 h 336551"/>
              <a:gd name="connsiteX43" fmla="*/ 150019 w 300038"/>
              <a:gd name="connsiteY43" fmla="*/ 196850 h 336551"/>
              <a:gd name="connsiteX44" fmla="*/ 127459 w 300038"/>
              <a:gd name="connsiteY44" fmla="*/ 192887 h 336551"/>
              <a:gd name="connsiteX45" fmla="*/ 114189 w 300038"/>
              <a:gd name="connsiteY45" fmla="*/ 183639 h 336551"/>
              <a:gd name="connsiteX46" fmla="*/ 91629 w 300038"/>
              <a:gd name="connsiteY46" fmla="*/ 151931 h 336551"/>
              <a:gd name="connsiteX47" fmla="*/ 67742 w 300038"/>
              <a:gd name="connsiteY47" fmla="*/ 125508 h 336551"/>
              <a:gd name="connsiteX48" fmla="*/ 70396 w 300038"/>
              <a:gd name="connsiteY48" fmla="*/ 100407 h 336551"/>
              <a:gd name="connsiteX49" fmla="*/ 75704 w 300038"/>
              <a:gd name="connsiteY49" fmla="*/ 93801 h 336551"/>
              <a:gd name="connsiteX50" fmla="*/ 77031 w 300038"/>
              <a:gd name="connsiteY50" fmla="*/ 85874 h 336551"/>
              <a:gd name="connsiteX51" fmla="*/ 74377 w 300038"/>
              <a:gd name="connsiteY51" fmla="*/ 50203 h 336551"/>
              <a:gd name="connsiteX52" fmla="*/ 103572 w 300038"/>
              <a:gd name="connsiteY52" fmla="*/ 27744 h 336551"/>
              <a:gd name="connsiteX53" fmla="*/ 119497 w 300038"/>
              <a:gd name="connsiteY53" fmla="*/ 10569 h 336551"/>
              <a:gd name="connsiteX54" fmla="*/ 155328 w 300038"/>
              <a:gd name="connsiteY54" fmla="*/ 0 h 33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00038" h="336551">
                <a:moveTo>
                  <a:pt x="199932" y="273051"/>
                </a:moveTo>
                <a:cubicBezTo>
                  <a:pt x="194703" y="273051"/>
                  <a:pt x="192088" y="277020"/>
                  <a:pt x="192088" y="280989"/>
                </a:cubicBezTo>
                <a:cubicBezTo>
                  <a:pt x="192088" y="306124"/>
                  <a:pt x="192088" y="306124"/>
                  <a:pt x="192088" y="306124"/>
                </a:cubicBezTo>
                <a:cubicBezTo>
                  <a:pt x="192088" y="310093"/>
                  <a:pt x="194703" y="312739"/>
                  <a:pt x="199932" y="312739"/>
                </a:cubicBezTo>
                <a:cubicBezTo>
                  <a:pt x="250919" y="312739"/>
                  <a:pt x="250919" y="312739"/>
                  <a:pt x="250919" y="312739"/>
                </a:cubicBezTo>
                <a:cubicBezTo>
                  <a:pt x="254841" y="312739"/>
                  <a:pt x="258763" y="310093"/>
                  <a:pt x="258763" y="306124"/>
                </a:cubicBezTo>
                <a:lnTo>
                  <a:pt x="258763" y="280989"/>
                </a:lnTo>
                <a:cubicBezTo>
                  <a:pt x="258763" y="277020"/>
                  <a:pt x="254841" y="273051"/>
                  <a:pt x="250919" y="273051"/>
                </a:cubicBezTo>
                <a:cubicBezTo>
                  <a:pt x="199932" y="273051"/>
                  <a:pt x="199932" y="273051"/>
                  <a:pt x="199932" y="273051"/>
                </a:cubicBezTo>
                <a:close/>
                <a:moveTo>
                  <a:pt x="101328" y="196851"/>
                </a:moveTo>
                <a:cubicBezTo>
                  <a:pt x="103960" y="196851"/>
                  <a:pt x="105276" y="196851"/>
                  <a:pt x="107908" y="196851"/>
                </a:cubicBezTo>
                <a:cubicBezTo>
                  <a:pt x="109224" y="198169"/>
                  <a:pt x="110540" y="199487"/>
                  <a:pt x="111856" y="202123"/>
                </a:cubicBezTo>
                <a:cubicBezTo>
                  <a:pt x="128964" y="248250"/>
                  <a:pt x="128964" y="248250"/>
                  <a:pt x="128964" y="248250"/>
                </a:cubicBezTo>
                <a:cubicBezTo>
                  <a:pt x="131595" y="239025"/>
                  <a:pt x="131595" y="239025"/>
                  <a:pt x="131595" y="239025"/>
                </a:cubicBezTo>
                <a:cubicBezTo>
                  <a:pt x="126332" y="225845"/>
                  <a:pt x="126332" y="225845"/>
                  <a:pt x="126332" y="225845"/>
                </a:cubicBezTo>
                <a:cubicBezTo>
                  <a:pt x="125016" y="223209"/>
                  <a:pt x="126332" y="220574"/>
                  <a:pt x="127648" y="217938"/>
                </a:cubicBezTo>
                <a:cubicBezTo>
                  <a:pt x="128964" y="216620"/>
                  <a:pt x="131595" y="215302"/>
                  <a:pt x="132911" y="215302"/>
                </a:cubicBezTo>
                <a:cubicBezTo>
                  <a:pt x="167126" y="215302"/>
                  <a:pt x="167126" y="215302"/>
                  <a:pt x="167126" y="215302"/>
                </a:cubicBezTo>
                <a:cubicBezTo>
                  <a:pt x="168442" y="215302"/>
                  <a:pt x="171074" y="216620"/>
                  <a:pt x="172390" y="217938"/>
                </a:cubicBezTo>
                <a:cubicBezTo>
                  <a:pt x="173706" y="220574"/>
                  <a:pt x="175022" y="223209"/>
                  <a:pt x="173706" y="225845"/>
                </a:cubicBezTo>
                <a:cubicBezTo>
                  <a:pt x="168442" y="239025"/>
                  <a:pt x="168442" y="239025"/>
                  <a:pt x="168442" y="239025"/>
                </a:cubicBezTo>
                <a:cubicBezTo>
                  <a:pt x="171074" y="248250"/>
                  <a:pt x="171074" y="248250"/>
                  <a:pt x="171074" y="248250"/>
                </a:cubicBezTo>
                <a:cubicBezTo>
                  <a:pt x="188182" y="202123"/>
                  <a:pt x="188182" y="202123"/>
                  <a:pt x="188182" y="202123"/>
                </a:cubicBezTo>
                <a:cubicBezTo>
                  <a:pt x="189498" y="199487"/>
                  <a:pt x="190814" y="198169"/>
                  <a:pt x="192130" y="196851"/>
                </a:cubicBezTo>
                <a:cubicBezTo>
                  <a:pt x="194762" y="196851"/>
                  <a:pt x="196078" y="196851"/>
                  <a:pt x="198710" y="196851"/>
                </a:cubicBezTo>
                <a:cubicBezTo>
                  <a:pt x="265823" y="224527"/>
                  <a:pt x="265823" y="224527"/>
                  <a:pt x="265823" y="224527"/>
                </a:cubicBezTo>
                <a:cubicBezTo>
                  <a:pt x="286879" y="232435"/>
                  <a:pt x="300038" y="252204"/>
                  <a:pt x="300038" y="274609"/>
                </a:cubicBezTo>
                <a:cubicBezTo>
                  <a:pt x="300038" y="328643"/>
                  <a:pt x="300038" y="328643"/>
                  <a:pt x="300038" y="328643"/>
                </a:cubicBezTo>
                <a:cubicBezTo>
                  <a:pt x="300038" y="332597"/>
                  <a:pt x="296090" y="336551"/>
                  <a:pt x="292142" y="336551"/>
                </a:cubicBezTo>
                <a:cubicBezTo>
                  <a:pt x="7896" y="336551"/>
                  <a:pt x="7896" y="336551"/>
                  <a:pt x="7896" y="336551"/>
                </a:cubicBezTo>
                <a:cubicBezTo>
                  <a:pt x="3948" y="336551"/>
                  <a:pt x="0" y="332597"/>
                  <a:pt x="0" y="328643"/>
                </a:cubicBezTo>
                <a:cubicBezTo>
                  <a:pt x="0" y="274609"/>
                  <a:pt x="0" y="274609"/>
                  <a:pt x="0" y="274609"/>
                </a:cubicBezTo>
                <a:cubicBezTo>
                  <a:pt x="0" y="252204"/>
                  <a:pt x="13159" y="232435"/>
                  <a:pt x="34215" y="224527"/>
                </a:cubicBezTo>
                <a:cubicBezTo>
                  <a:pt x="101328" y="196851"/>
                  <a:pt x="101328" y="196851"/>
                  <a:pt x="101328" y="196851"/>
                </a:cubicBezTo>
                <a:close/>
                <a:moveTo>
                  <a:pt x="155328" y="0"/>
                </a:moveTo>
                <a:cubicBezTo>
                  <a:pt x="171252" y="0"/>
                  <a:pt x="187177" y="5285"/>
                  <a:pt x="201775" y="15854"/>
                </a:cubicBezTo>
                <a:cubicBezTo>
                  <a:pt x="225662" y="34350"/>
                  <a:pt x="223008" y="72663"/>
                  <a:pt x="223008" y="79268"/>
                </a:cubicBezTo>
                <a:cubicBezTo>
                  <a:pt x="223008" y="84553"/>
                  <a:pt x="224335" y="89838"/>
                  <a:pt x="224335" y="93801"/>
                </a:cubicBezTo>
                <a:cubicBezTo>
                  <a:pt x="225662" y="95122"/>
                  <a:pt x="228316" y="96443"/>
                  <a:pt x="229643" y="100407"/>
                </a:cubicBezTo>
                <a:cubicBezTo>
                  <a:pt x="234951" y="107012"/>
                  <a:pt x="234951" y="114939"/>
                  <a:pt x="232297" y="125508"/>
                </a:cubicBezTo>
                <a:cubicBezTo>
                  <a:pt x="226989" y="146647"/>
                  <a:pt x="215045" y="150610"/>
                  <a:pt x="208410" y="151931"/>
                </a:cubicBezTo>
                <a:cubicBezTo>
                  <a:pt x="204429" y="159858"/>
                  <a:pt x="195139" y="175712"/>
                  <a:pt x="185850" y="183639"/>
                </a:cubicBezTo>
                <a:cubicBezTo>
                  <a:pt x="183196" y="187602"/>
                  <a:pt x="177888" y="190244"/>
                  <a:pt x="172579" y="192887"/>
                </a:cubicBezTo>
                <a:cubicBezTo>
                  <a:pt x="164617" y="195529"/>
                  <a:pt x="157982" y="196850"/>
                  <a:pt x="150019" y="196850"/>
                </a:cubicBezTo>
                <a:cubicBezTo>
                  <a:pt x="142057" y="196850"/>
                  <a:pt x="135422" y="195529"/>
                  <a:pt x="127459" y="192887"/>
                </a:cubicBezTo>
                <a:cubicBezTo>
                  <a:pt x="122151" y="190244"/>
                  <a:pt x="116843" y="187602"/>
                  <a:pt x="114189" y="183639"/>
                </a:cubicBezTo>
                <a:cubicBezTo>
                  <a:pt x="104900" y="175712"/>
                  <a:pt x="95610" y="159858"/>
                  <a:pt x="91629" y="151931"/>
                </a:cubicBezTo>
                <a:cubicBezTo>
                  <a:pt x="84994" y="150610"/>
                  <a:pt x="73050" y="146647"/>
                  <a:pt x="67742" y="125508"/>
                </a:cubicBezTo>
                <a:cubicBezTo>
                  <a:pt x="65088" y="114939"/>
                  <a:pt x="65088" y="107012"/>
                  <a:pt x="70396" y="100407"/>
                </a:cubicBezTo>
                <a:cubicBezTo>
                  <a:pt x="71723" y="96443"/>
                  <a:pt x="74377" y="95122"/>
                  <a:pt x="75704" y="93801"/>
                </a:cubicBezTo>
                <a:cubicBezTo>
                  <a:pt x="75704" y="91159"/>
                  <a:pt x="75704" y="88516"/>
                  <a:pt x="77031" y="85874"/>
                </a:cubicBezTo>
                <a:cubicBezTo>
                  <a:pt x="73050" y="80590"/>
                  <a:pt x="67742" y="68699"/>
                  <a:pt x="74377" y="50203"/>
                </a:cubicBezTo>
                <a:cubicBezTo>
                  <a:pt x="81013" y="30386"/>
                  <a:pt x="95610" y="27744"/>
                  <a:pt x="103572" y="27744"/>
                </a:cubicBezTo>
                <a:cubicBezTo>
                  <a:pt x="106227" y="22459"/>
                  <a:pt x="111535" y="17175"/>
                  <a:pt x="119497" y="10569"/>
                </a:cubicBezTo>
                <a:cubicBezTo>
                  <a:pt x="128786" y="3963"/>
                  <a:pt x="142057" y="0"/>
                  <a:pt x="155328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3" name="椭圆 11">
            <a:extLst>
              <a:ext uri="{FF2B5EF4-FFF2-40B4-BE49-F238E27FC236}">
                <a16:creationId xmlns:a16="http://schemas.microsoft.com/office/drawing/2014/main" id="{A037B337-C5A8-4CBC-A16A-A9F27018977F}"/>
              </a:ext>
            </a:extLst>
          </p:cNvPr>
          <p:cNvSpPr/>
          <p:nvPr/>
        </p:nvSpPr>
        <p:spPr>
          <a:xfrm>
            <a:off x="6199724" y="3644724"/>
            <a:ext cx="508931" cy="536285"/>
          </a:xfrm>
          <a:custGeom>
            <a:avLst/>
            <a:gdLst>
              <a:gd name="connsiteX0" fmla="*/ 199932 w 300038"/>
              <a:gd name="connsiteY0" fmla="*/ 273051 h 336551"/>
              <a:gd name="connsiteX1" fmla="*/ 192088 w 300038"/>
              <a:gd name="connsiteY1" fmla="*/ 280989 h 336551"/>
              <a:gd name="connsiteX2" fmla="*/ 192088 w 300038"/>
              <a:gd name="connsiteY2" fmla="*/ 306124 h 336551"/>
              <a:gd name="connsiteX3" fmla="*/ 199932 w 300038"/>
              <a:gd name="connsiteY3" fmla="*/ 312739 h 336551"/>
              <a:gd name="connsiteX4" fmla="*/ 250919 w 300038"/>
              <a:gd name="connsiteY4" fmla="*/ 312739 h 336551"/>
              <a:gd name="connsiteX5" fmla="*/ 258763 w 300038"/>
              <a:gd name="connsiteY5" fmla="*/ 306124 h 336551"/>
              <a:gd name="connsiteX6" fmla="*/ 258763 w 300038"/>
              <a:gd name="connsiteY6" fmla="*/ 280989 h 336551"/>
              <a:gd name="connsiteX7" fmla="*/ 250919 w 300038"/>
              <a:gd name="connsiteY7" fmla="*/ 273051 h 336551"/>
              <a:gd name="connsiteX8" fmla="*/ 199932 w 300038"/>
              <a:gd name="connsiteY8" fmla="*/ 273051 h 336551"/>
              <a:gd name="connsiteX9" fmla="*/ 101328 w 300038"/>
              <a:gd name="connsiteY9" fmla="*/ 196851 h 336551"/>
              <a:gd name="connsiteX10" fmla="*/ 107908 w 300038"/>
              <a:gd name="connsiteY10" fmla="*/ 196851 h 336551"/>
              <a:gd name="connsiteX11" fmla="*/ 111856 w 300038"/>
              <a:gd name="connsiteY11" fmla="*/ 202123 h 336551"/>
              <a:gd name="connsiteX12" fmla="*/ 128964 w 300038"/>
              <a:gd name="connsiteY12" fmla="*/ 248250 h 336551"/>
              <a:gd name="connsiteX13" fmla="*/ 131595 w 300038"/>
              <a:gd name="connsiteY13" fmla="*/ 239025 h 336551"/>
              <a:gd name="connsiteX14" fmla="*/ 126332 w 300038"/>
              <a:gd name="connsiteY14" fmla="*/ 225845 h 336551"/>
              <a:gd name="connsiteX15" fmla="*/ 127648 w 300038"/>
              <a:gd name="connsiteY15" fmla="*/ 217938 h 336551"/>
              <a:gd name="connsiteX16" fmla="*/ 132911 w 300038"/>
              <a:gd name="connsiteY16" fmla="*/ 215302 h 336551"/>
              <a:gd name="connsiteX17" fmla="*/ 167126 w 300038"/>
              <a:gd name="connsiteY17" fmla="*/ 215302 h 336551"/>
              <a:gd name="connsiteX18" fmla="*/ 172390 w 300038"/>
              <a:gd name="connsiteY18" fmla="*/ 217938 h 336551"/>
              <a:gd name="connsiteX19" fmla="*/ 173706 w 300038"/>
              <a:gd name="connsiteY19" fmla="*/ 225845 h 336551"/>
              <a:gd name="connsiteX20" fmla="*/ 168442 w 300038"/>
              <a:gd name="connsiteY20" fmla="*/ 239025 h 336551"/>
              <a:gd name="connsiteX21" fmla="*/ 171074 w 300038"/>
              <a:gd name="connsiteY21" fmla="*/ 248250 h 336551"/>
              <a:gd name="connsiteX22" fmla="*/ 188182 w 300038"/>
              <a:gd name="connsiteY22" fmla="*/ 202123 h 336551"/>
              <a:gd name="connsiteX23" fmla="*/ 192130 w 300038"/>
              <a:gd name="connsiteY23" fmla="*/ 196851 h 336551"/>
              <a:gd name="connsiteX24" fmla="*/ 198710 w 300038"/>
              <a:gd name="connsiteY24" fmla="*/ 196851 h 336551"/>
              <a:gd name="connsiteX25" fmla="*/ 265823 w 300038"/>
              <a:gd name="connsiteY25" fmla="*/ 224527 h 336551"/>
              <a:gd name="connsiteX26" fmla="*/ 300038 w 300038"/>
              <a:gd name="connsiteY26" fmla="*/ 274609 h 336551"/>
              <a:gd name="connsiteX27" fmla="*/ 300038 w 300038"/>
              <a:gd name="connsiteY27" fmla="*/ 328643 h 336551"/>
              <a:gd name="connsiteX28" fmla="*/ 292142 w 300038"/>
              <a:gd name="connsiteY28" fmla="*/ 336551 h 336551"/>
              <a:gd name="connsiteX29" fmla="*/ 7896 w 300038"/>
              <a:gd name="connsiteY29" fmla="*/ 336551 h 336551"/>
              <a:gd name="connsiteX30" fmla="*/ 0 w 300038"/>
              <a:gd name="connsiteY30" fmla="*/ 328643 h 336551"/>
              <a:gd name="connsiteX31" fmla="*/ 0 w 300038"/>
              <a:gd name="connsiteY31" fmla="*/ 274609 h 336551"/>
              <a:gd name="connsiteX32" fmla="*/ 34215 w 300038"/>
              <a:gd name="connsiteY32" fmla="*/ 224527 h 336551"/>
              <a:gd name="connsiteX33" fmla="*/ 101328 w 300038"/>
              <a:gd name="connsiteY33" fmla="*/ 196851 h 336551"/>
              <a:gd name="connsiteX34" fmla="*/ 155328 w 300038"/>
              <a:gd name="connsiteY34" fmla="*/ 0 h 336551"/>
              <a:gd name="connsiteX35" fmla="*/ 201775 w 300038"/>
              <a:gd name="connsiteY35" fmla="*/ 15854 h 336551"/>
              <a:gd name="connsiteX36" fmla="*/ 223008 w 300038"/>
              <a:gd name="connsiteY36" fmla="*/ 79268 h 336551"/>
              <a:gd name="connsiteX37" fmla="*/ 224335 w 300038"/>
              <a:gd name="connsiteY37" fmla="*/ 93801 h 336551"/>
              <a:gd name="connsiteX38" fmla="*/ 229643 w 300038"/>
              <a:gd name="connsiteY38" fmla="*/ 100407 h 336551"/>
              <a:gd name="connsiteX39" fmla="*/ 232297 w 300038"/>
              <a:gd name="connsiteY39" fmla="*/ 125508 h 336551"/>
              <a:gd name="connsiteX40" fmla="*/ 208410 w 300038"/>
              <a:gd name="connsiteY40" fmla="*/ 151931 h 336551"/>
              <a:gd name="connsiteX41" fmla="*/ 185850 w 300038"/>
              <a:gd name="connsiteY41" fmla="*/ 183639 h 336551"/>
              <a:gd name="connsiteX42" fmla="*/ 172579 w 300038"/>
              <a:gd name="connsiteY42" fmla="*/ 192887 h 336551"/>
              <a:gd name="connsiteX43" fmla="*/ 150019 w 300038"/>
              <a:gd name="connsiteY43" fmla="*/ 196850 h 336551"/>
              <a:gd name="connsiteX44" fmla="*/ 127459 w 300038"/>
              <a:gd name="connsiteY44" fmla="*/ 192887 h 336551"/>
              <a:gd name="connsiteX45" fmla="*/ 114189 w 300038"/>
              <a:gd name="connsiteY45" fmla="*/ 183639 h 336551"/>
              <a:gd name="connsiteX46" fmla="*/ 91629 w 300038"/>
              <a:gd name="connsiteY46" fmla="*/ 151931 h 336551"/>
              <a:gd name="connsiteX47" fmla="*/ 67742 w 300038"/>
              <a:gd name="connsiteY47" fmla="*/ 125508 h 336551"/>
              <a:gd name="connsiteX48" fmla="*/ 70396 w 300038"/>
              <a:gd name="connsiteY48" fmla="*/ 100407 h 336551"/>
              <a:gd name="connsiteX49" fmla="*/ 75704 w 300038"/>
              <a:gd name="connsiteY49" fmla="*/ 93801 h 336551"/>
              <a:gd name="connsiteX50" fmla="*/ 77031 w 300038"/>
              <a:gd name="connsiteY50" fmla="*/ 85874 h 336551"/>
              <a:gd name="connsiteX51" fmla="*/ 74377 w 300038"/>
              <a:gd name="connsiteY51" fmla="*/ 50203 h 336551"/>
              <a:gd name="connsiteX52" fmla="*/ 103572 w 300038"/>
              <a:gd name="connsiteY52" fmla="*/ 27744 h 336551"/>
              <a:gd name="connsiteX53" fmla="*/ 119497 w 300038"/>
              <a:gd name="connsiteY53" fmla="*/ 10569 h 336551"/>
              <a:gd name="connsiteX54" fmla="*/ 155328 w 300038"/>
              <a:gd name="connsiteY54" fmla="*/ 0 h 33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00038" h="336551">
                <a:moveTo>
                  <a:pt x="199932" y="273051"/>
                </a:moveTo>
                <a:cubicBezTo>
                  <a:pt x="194703" y="273051"/>
                  <a:pt x="192088" y="277020"/>
                  <a:pt x="192088" y="280989"/>
                </a:cubicBezTo>
                <a:cubicBezTo>
                  <a:pt x="192088" y="306124"/>
                  <a:pt x="192088" y="306124"/>
                  <a:pt x="192088" y="306124"/>
                </a:cubicBezTo>
                <a:cubicBezTo>
                  <a:pt x="192088" y="310093"/>
                  <a:pt x="194703" y="312739"/>
                  <a:pt x="199932" y="312739"/>
                </a:cubicBezTo>
                <a:cubicBezTo>
                  <a:pt x="250919" y="312739"/>
                  <a:pt x="250919" y="312739"/>
                  <a:pt x="250919" y="312739"/>
                </a:cubicBezTo>
                <a:cubicBezTo>
                  <a:pt x="254841" y="312739"/>
                  <a:pt x="258763" y="310093"/>
                  <a:pt x="258763" y="306124"/>
                </a:cubicBezTo>
                <a:lnTo>
                  <a:pt x="258763" y="280989"/>
                </a:lnTo>
                <a:cubicBezTo>
                  <a:pt x="258763" y="277020"/>
                  <a:pt x="254841" y="273051"/>
                  <a:pt x="250919" y="273051"/>
                </a:cubicBezTo>
                <a:cubicBezTo>
                  <a:pt x="199932" y="273051"/>
                  <a:pt x="199932" y="273051"/>
                  <a:pt x="199932" y="273051"/>
                </a:cubicBezTo>
                <a:close/>
                <a:moveTo>
                  <a:pt x="101328" y="196851"/>
                </a:moveTo>
                <a:cubicBezTo>
                  <a:pt x="103960" y="196851"/>
                  <a:pt x="105276" y="196851"/>
                  <a:pt x="107908" y="196851"/>
                </a:cubicBezTo>
                <a:cubicBezTo>
                  <a:pt x="109224" y="198169"/>
                  <a:pt x="110540" y="199487"/>
                  <a:pt x="111856" y="202123"/>
                </a:cubicBezTo>
                <a:cubicBezTo>
                  <a:pt x="128964" y="248250"/>
                  <a:pt x="128964" y="248250"/>
                  <a:pt x="128964" y="248250"/>
                </a:cubicBezTo>
                <a:cubicBezTo>
                  <a:pt x="131595" y="239025"/>
                  <a:pt x="131595" y="239025"/>
                  <a:pt x="131595" y="239025"/>
                </a:cubicBezTo>
                <a:cubicBezTo>
                  <a:pt x="126332" y="225845"/>
                  <a:pt x="126332" y="225845"/>
                  <a:pt x="126332" y="225845"/>
                </a:cubicBezTo>
                <a:cubicBezTo>
                  <a:pt x="125016" y="223209"/>
                  <a:pt x="126332" y="220574"/>
                  <a:pt x="127648" y="217938"/>
                </a:cubicBezTo>
                <a:cubicBezTo>
                  <a:pt x="128964" y="216620"/>
                  <a:pt x="131595" y="215302"/>
                  <a:pt x="132911" y="215302"/>
                </a:cubicBezTo>
                <a:cubicBezTo>
                  <a:pt x="167126" y="215302"/>
                  <a:pt x="167126" y="215302"/>
                  <a:pt x="167126" y="215302"/>
                </a:cubicBezTo>
                <a:cubicBezTo>
                  <a:pt x="168442" y="215302"/>
                  <a:pt x="171074" y="216620"/>
                  <a:pt x="172390" y="217938"/>
                </a:cubicBezTo>
                <a:cubicBezTo>
                  <a:pt x="173706" y="220574"/>
                  <a:pt x="175022" y="223209"/>
                  <a:pt x="173706" y="225845"/>
                </a:cubicBezTo>
                <a:cubicBezTo>
                  <a:pt x="168442" y="239025"/>
                  <a:pt x="168442" y="239025"/>
                  <a:pt x="168442" y="239025"/>
                </a:cubicBezTo>
                <a:cubicBezTo>
                  <a:pt x="171074" y="248250"/>
                  <a:pt x="171074" y="248250"/>
                  <a:pt x="171074" y="248250"/>
                </a:cubicBezTo>
                <a:cubicBezTo>
                  <a:pt x="188182" y="202123"/>
                  <a:pt x="188182" y="202123"/>
                  <a:pt x="188182" y="202123"/>
                </a:cubicBezTo>
                <a:cubicBezTo>
                  <a:pt x="189498" y="199487"/>
                  <a:pt x="190814" y="198169"/>
                  <a:pt x="192130" y="196851"/>
                </a:cubicBezTo>
                <a:cubicBezTo>
                  <a:pt x="194762" y="196851"/>
                  <a:pt x="196078" y="196851"/>
                  <a:pt x="198710" y="196851"/>
                </a:cubicBezTo>
                <a:cubicBezTo>
                  <a:pt x="265823" y="224527"/>
                  <a:pt x="265823" y="224527"/>
                  <a:pt x="265823" y="224527"/>
                </a:cubicBezTo>
                <a:cubicBezTo>
                  <a:pt x="286879" y="232435"/>
                  <a:pt x="300038" y="252204"/>
                  <a:pt x="300038" y="274609"/>
                </a:cubicBezTo>
                <a:cubicBezTo>
                  <a:pt x="300038" y="328643"/>
                  <a:pt x="300038" y="328643"/>
                  <a:pt x="300038" y="328643"/>
                </a:cubicBezTo>
                <a:cubicBezTo>
                  <a:pt x="300038" y="332597"/>
                  <a:pt x="296090" y="336551"/>
                  <a:pt x="292142" y="336551"/>
                </a:cubicBezTo>
                <a:cubicBezTo>
                  <a:pt x="7896" y="336551"/>
                  <a:pt x="7896" y="336551"/>
                  <a:pt x="7896" y="336551"/>
                </a:cubicBezTo>
                <a:cubicBezTo>
                  <a:pt x="3948" y="336551"/>
                  <a:pt x="0" y="332597"/>
                  <a:pt x="0" y="328643"/>
                </a:cubicBezTo>
                <a:cubicBezTo>
                  <a:pt x="0" y="274609"/>
                  <a:pt x="0" y="274609"/>
                  <a:pt x="0" y="274609"/>
                </a:cubicBezTo>
                <a:cubicBezTo>
                  <a:pt x="0" y="252204"/>
                  <a:pt x="13159" y="232435"/>
                  <a:pt x="34215" y="224527"/>
                </a:cubicBezTo>
                <a:cubicBezTo>
                  <a:pt x="101328" y="196851"/>
                  <a:pt x="101328" y="196851"/>
                  <a:pt x="101328" y="196851"/>
                </a:cubicBezTo>
                <a:close/>
                <a:moveTo>
                  <a:pt x="155328" y="0"/>
                </a:moveTo>
                <a:cubicBezTo>
                  <a:pt x="171252" y="0"/>
                  <a:pt x="187177" y="5285"/>
                  <a:pt x="201775" y="15854"/>
                </a:cubicBezTo>
                <a:cubicBezTo>
                  <a:pt x="225662" y="34350"/>
                  <a:pt x="223008" y="72663"/>
                  <a:pt x="223008" y="79268"/>
                </a:cubicBezTo>
                <a:cubicBezTo>
                  <a:pt x="223008" y="84553"/>
                  <a:pt x="224335" y="89838"/>
                  <a:pt x="224335" y="93801"/>
                </a:cubicBezTo>
                <a:cubicBezTo>
                  <a:pt x="225662" y="95122"/>
                  <a:pt x="228316" y="96443"/>
                  <a:pt x="229643" y="100407"/>
                </a:cubicBezTo>
                <a:cubicBezTo>
                  <a:pt x="234951" y="107012"/>
                  <a:pt x="234951" y="114939"/>
                  <a:pt x="232297" y="125508"/>
                </a:cubicBezTo>
                <a:cubicBezTo>
                  <a:pt x="226989" y="146647"/>
                  <a:pt x="215045" y="150610"/>
                  <a:pt x="208410" y="151931"/>
                </a:cubicBezTo>
                <a:cubicBezTo>
                  <a:pt x="204429" y="159858"/>
                  <a:pt x="195139" y="175712"/>
                  <a:pt x="185850" y="183639"/>
                </a:cubicBezTo>
                <a:cubicBezTo>
                  <a:pt x="183196" y="187602"/>
                  <a:pt x="177888" y="190244"/>
                  <a:pt x="172579" y="192887"/>
                </a:cubicBezTo>
                <a:cubicBezTo>
                  <a:pt x="164617" y="195529"/>
                  <a:pt x="157982" y="196850"/>
                  <a:pt x="150019" y="196850"/>
                </a:cubicBezTo>
                <a:cubicBezTo>
                  <a:pt x="142057" y="196850"/>
                  <a:pt x="135422" y="195529"/>
                  <a:pt x="127459" y="192887"/>
                </a:cubicBezTo>
                <a:cubicBezTo>
                  <a:pt x="122151" y="190244"/>
                  <a:pt x="116843" y="187602"/>
                  <a:pt x="114189" y="183639"/>
                </a:cubicBezTo>
                <a:cubicBezTo>
                  <a:pt x="104900" y="175712"/>
                  <a:pt x="95610" y="159858"/>
                  <a:pt x="91629" y="151931"/>
                </a:cubicBezTo>
                <a:cubicBezTo>
                  <a:pt x="84994" y="150610"/>
                  <a:pt x="73050" y="146647"/>
                  <a:pt x="67742" y="125508"/>
                </a:cubicBezTo>
                <a:cubicBezTo>
                  <a:pt x="65088" y="114939"/>
                  <a:pt x="65088" y="107012"/>
                  <a:pt x="70396" y="100407"/>
                </a:cubicBezTo>
                <a:cubicBezTo>
                  <a:pt x="71723" y="96443"/>
                  <a:pt x="74377" y="95122"/>
                  <a:pt x="75704" y="93801"/>
                </a:cubicBezTo>
                <a:cubicBezTo>
                  <a:pt x="75704" y="91159"/>
                  <a:pt x="75704" y="88516"/>
                  <a:pt x="77031" y="85874"/>
                </a:cubicBezTo>
                <a:cubicBezTo>
                  <a:pt x="73050" y="80590"/>
                  <a:pt x="67742" y="68699"/>
                  <a:pt x="74377" y="50203"/>
                </a:cubicBezTo>
                <a:cubicBezTo>
                  <a:pt x="81013" y="30386"/>
                  <a:pt x="95610" y="27744"/>
                  <a:pt x="103572" y="27744"/>
                </a:cubicBezTo>
                <a:cubicBezTo>
                  <a:pt x="106227" y="22459"/>
                  <a:pt x="111535" y="17175"/>
                  <a:pt x="119497" y="10569"/>
                </a:cubicBezTo>
                <a:cubicBezTo>
                  <a:pt x="128786" y="3963"/>
                  <a:pt x="142057" y="0"/>
                  <a:pt x="155328" y="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4" name="椭圆 11">
            <a:extLst>
              <a:ext uri="{FF2B5EF4-FFF2-40B4-BE49-F238E27FC236}">
                <a16:creationId xmlns:a16="http://schemas.microsoft.com/office/drawing/2014/main" id="{867FB1DA-548F-459B-9E50-09CC80C380E5}"/>
              </a:ext>
            </a:extLst>
          </p:cNvPr>
          <p:cNvSpPr/>
          <p:nvPr/>
        </p:nvSpPr>
        <p:spPr>
          <a:xfrm>
            <a:off x="7481448" y="3644723"/>
            <a:ext cx="508931" cy="536285"/>
          </a:xfrm>
          <a:custGeom>
            <a:avLst/>
            <a:gdLst>
              <a:gd name="connsiteX0" fmla="*/ 199932 w 300038"/>
              <a:gd name="connsiteY0" fmla="*/ 273051 h 336551"/>
              <a:gd name="connsiteX1" fmla="*/ 192088 w 300038"/>
              <a:gd name="connsiteY1" fmla="*/ 280989 h 336551"/>
              <a:gd name="connsiteX2" fmla="*/ 192088 w 300038"/>
              <a:gd name="connsiteY2" fmla="*/ 306124 h 336551"/>
              <a:gd name="connsiteX3" fmla="*/ 199932 w 300038"/>
              <a:gd name="connsiteY3" fmla="*/ 312739 h 336551"/>
              <a:gd name="connsiteX4" fmla="*/ 250919 w 300038"/>
              <a:gd name="connsiteY4" fmla="*/ 312739 h 336551"/>
              <a:gd name="connsiteX5" fmla="*/ 258763 w 300038"/>
              <a:gd name="connsiteY5" fmla="*/ 306124 h 336551"/>
              <a:gd name="connsiteX6" fmla="*/ 258763 w 300038"/>
              <a:gd name="connsiteY6" fmla="*/ 280989 h 336551"/>
              <a:gd name="connsiteX7" fmla="*/ 250919 w 300038"/>
              <a:gd name="connsiteY7" fmla="*/ 273051 h 336551"/>
              <a:gd name="connsiteX8" fmla="*/ 199932 w 300038"/>
              <a:gd name="connsiteY8" fmla="*/ 273051 h 336551"/>
              <a:gd name="connsiteX9" fmla="*/ 101328 w 300038"/>
              <a:gd name="connsiteY9" fmla="*/ 196851 h 336551"/>
              <a:gd name="connsiteX10" fmla="*/ 107908 w 300038"/>
              <a:gd name="connsiteY10" fmla="*/ 196851 h 336551"/>
              <a:gd name="connsiteX11" fmla="*/ 111856 w 300038"/>
              <a:gd name="connsiteY11" fmla="*/ 202123 h 336551"/>
              <a:gd name="connsiteX12" fmla="*/ 128964 w 300038"/>
              <a:gd name="connsiteY12" fmla="*/ 248250 h 336551"/>
              <a:gd name="connsiteX13" fmla="*/ 131595 w 300038"/>
              <a:gd name="connsiteY13" fmla="*/ 239025 h 336551"/>
              <a:gd name="connsiteX14" fmla="*/ 126332 w 300038"/>
              <a:gd name="connsiteY14" fmla="*/ 225845 h 336551"/>
              <a:gd name="connsiteX15" fmla="*/ 127648 w 300038"/>
              <a:gd name="connsiteY15" fmla="*/ 217938 h 336551"/>
              <a:gd name="connsiteX16" fmla="*/ 132911 w 300038"/>
              <a:gd name="connsiteY16" fmla="*/ 215302 h 336551"/>
              <a:gd name="connsiteX17" fmla="*/ 167126 w 300038"/>
              <a:gd name="connsiteY17" fmla="*/ 215302 h 336551"/>
              <a:gd name="connsiteX18" fmla="*/ 172390 w 300038"/>
              <a:gd name="connsiteY18" fmla="*/ 217938 h 336551"/>
              <a:gd name="connsiteX19" fmla="*/ 173706 w 300038"/>
              <a:gd name="connsiteY19" fmla="*/ 225845 h 336551"/>
              <a:gd name="connsiteX20" fmla="*/ 168442 w 300038"/>
              <a:gd name="connsiteY20" fmla="*/ 239025 h 336551"/>
              <a:gd name="connsiteX21" fmla="*/ 171074 w 300038"/>
              <a:gd name="connsiteY21" fmla="*/ 248250 h 336551"/>
              <a:gd name="connsiteX22" fmla="*/ 188182 w 300038"/>
              <a:gd name="connsiteY22" fmla="*/ 202123 h 336551"/>
              <a:gd name="connsiteX23" fmla="*/ 192130 w 300038"/>
              <a:gd name="connsiteY23" fmla="*/ 196851 h 336551"/>
              <a:gd name="connsiteX24" fmla="*/ 198710 w 300038"/>
              <a:gd name="connsiteY24" fmla="*/ 196851 h 336551"/>
              <a:gd name="connsiteX25" fmla="*/ 265823 w 300038"/>
              <a:gd name="connsiteY25" fmla="*/ 224527 h 336551"/>
              <a:gd name="connsiteX26" fmla="*/ 300038 w 300038"/>
              <a:gd name="connsiteY26" fmla="*/ 274609 h 336551"/>
              <a:gd name="connsiteX27" fmla="*/ 300038 w 300038"/>
              <a:gd name="connsiteY27" fmla="*/ 328643 h 336551"/>
              <a:gd name="connsiteX28" fmla="*/ 292142 w 300038"/>
              <a:gd name="connsiteY28" fmla="*/ 336551 h 336551"/>
              <a:gd name="connsiteX29" fmla="*/ 7896 w 300038"/>
              <a:gd name="connsiteY29" fmla="*/ 336551 h 336551"/>
              <a:gd name="connsiteX30" fmla="*/ 0 w 300038"/>
              <a:gd name="connsiteY30" fmla="*/ 328643 h 336551"/>
              <a:gd name="connsiteX31" fmla="*/ 0 w 300038"/>
              <a:gd name="connsiteY31" fmla="*/ 274609 h 336551"/>
              <a:gd name="connsiteX32" fmla="*/ 34215 w 300038"/>
              <a:gd name="connsiteY32" fmla="*/ 224527 h 336551"/>
              <a:gd name="connsiteX33" fmla="*/ 101328 w 300038"/>
              <a:gd name="connsiteY33" fmla="*/ 196851 h 336551"/>
              <a:gd name="connsiteX34" fmla="*/ 155328 w 300038"/>
              <a:gd name="connsiteY34" fmla="*/ 0 h 336551"/>
              <a:gd name="connsiteX35" fmla="*/ 201775 w 300038"/>
              <a:gd name="connsiteY35" fmla="*/ 15854 h 336551"/>
              <a:gd name="connsiteX36" fmla="*/ 223008 w 300038"/>
              <a:gd name="connsiteY36" fmla="*/ 79268 h 336551"/>
              <a:gd name="connsiteX37" fmla="*/ 224335 w 300038"/>
              <a:gd name="connsiteY37" fmla="*/ 93801 h 336551"/>
              <a:gd name="connsiteX38" fmla="*/ 229643 w 300038"/>
              <a:gd name="connsiteY38" fmla="*/ 100407 h 336551"/>
              <a:gd name="connsiteX39" fmla="*/ 232297 w 300038"/>
              <a:gd name="connsiteY39" fmla="*/ 125508 h 336551"/>
              <a:gd name="connsiteX40" fmla="*/ 208410 w 300038"/>
              <a:gd name="connsiteY40" fmla="*/ 151931 h 336551"/>
              <a:gd name="connsiteX41" fmla="*/ 185850 w 300038"/>
              <a:gd name="connsiteY41" fmla="*/ 183639 h 336551"/>
              <a:gd name="connsiteX42" fmla="*/ 172579 w 300038"/>
              <a:gd name="connsiteY42" fmla="*/ 192887 h 336551"/>
              <a:gd name="connsiteX43" fmla="*/ 150019 w 300038"/>
              <a:gd name="connsiteY43" fmla="*/ 196850 h 336551"/>
              <a:gd name="connsiteX44" fmla="*/ 127459 w 300038"/>
              <a:gd name="connsiteY44" fmla="*/ 192887 h 336551"/>
              <a:gd name="connsiteX45" fmla="*/ 114189 w 300038"/>
              <a:gd name="connsiteY45" fmla="*/ 183639 h 336551"/>
              <a:gd name="connsiteX46" fmla="*/ 91629 w 300038"/>
              <a:gd name="connsiteY46" fmla="*/ 151931 h 336551"/>
              <a:gd name="connsiteX47" fmla="*/ 67742 w 300038"/>
              <a:gd name="connsiteY47" fmla="*/ 125508 h 336551"/>
              <a:gd name="connsiteX48" fmla="*/ 70396 w 300038"/>
              <a:gd name="connsiteY48" fmla="*/ 100407 h 336551"/>
              <a:gd name="connsiteX49" fmla="*/ 75704 w 300038"/>
              <a:gd name="connsiteY49" fmla="*/ 93801 h 336551"/>
              <a:gd name="connsiteX50" fmla="*/ 77031 w 300038"/>
              <a:gd name="connsiteY50" fmla="*/ 85874 h 336551"/>
              <a:gd name="connsiteX51" fmla="*/ 74377 w 300038"/>
              <a:gd name="connsiteY51" fmla="*/ 50203 h 336551"/>
              <a:gd name="connsiteX52" fmla="*/ 103572 w 300038"/>
              <a:gd name="connsiteY52" fmla="*/ 27744 h 336551"/>
              <a:gd name="connsiteX53" fmla="*/ 119497 w 300038"/>
              <a:gd name="connsiteY53" fmla="*/ 10569 h 336551"/>
              <a:gd name="connsiteX54" fmla="*/ 155328 w 300038"/>
              <a:gd name="connsiteY54" fmla="*/ 0 h 33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00038" h="336551">
                <a:moveTo>
                  <a:pt x="199932" y="273051"/>
                </a:moveTo>
                <a:cubicBezTo>
                  <a:pt x="194703" y="273051"/>
                  <a:pt x="192088" y="277020"/>
                  <a:pt x="192088" y="280989"/>
                </a:cubicBezTo>
                <a:cubicBezTo>
                  <a:pt x="192088" y="306124"/>
                  <a:pt x="192088" y="306124"/>
                  <a:pt x="192088" y="306124"/>
                </a:cubicBezTo>
                <a:cubicBezTo>
                  <a:pt x="192088" y="310093"/>
                  <a:pt x="194703" y="312739"/>
                  <a:pt x="199932" y="312739"/>
                </a:cubicBezTo>
                <a:cubicBezTo>
                  <a:pt x="250919" y="312739"/>
                  <a:pt x="250919" y="312739"/>
                  <a:pt x="250919" y="312739"/>
                </a:cubicBezTo>
                <a:cubicBezTo>
                  <a:pt x="254841" y="312739"/>
                  <a:pt x="258763" y="310093"/>
                  <a:pt x="258763" y="306124"/>
                </a:cubicBezTo>
                <a:lnTo>
                  <a:pt x="258763" y="280989"/>
                </a:lnTo>
                <a:cubicBezTo>
                  <a:pt x="258763" y="277020"/>
                  <a:pt x="254841" y="273051"/>
                  <a:pt x="250919" y="273051"/>
                </a:cubicBezTo>
                <a:cubicBezTo>
                  <a:pt x="199932" y="273051"/>
                  <a:pt x="199932" y="273051"/>
                  <a:pt x="199932" y="273051"/>
                </a:cubicBezTo>
                <a:close/>
                <a:moveTo>
                  <a:pt x="101328" y="196851"/>
                </a:moveTo>
                <a:cubicBezTo>
                  <a:pt x="103960" y="196851"/>
                  <a:pt x="105276" y="196851"/>
                  <a:pt x="107908" y="196851"/>
                </a:cubicBezTo>
                <a:cubicBezTo>
                  <a:pt x="109224" y="198169"/>
                  <a:pt x="110540" y="199487"/>
                  <a:pt x="111856" y="202123"/>
                </a:cubicBezTo>
                <a:cubicBezTo>
                  <a:pt x="128964" y="248250"/>
                  <a:pt x="128964" y="248250"/>
                  <a:pt x="128964" y="248250"/>
                </a:cubicBezTo>
                <a:cubicBezTo>
                  <a:pt x="131595" y="239025"/>
                  <a:pt x="131595" y="239025"/>
                  <a:pt x="131595" y="239025"/>
                </a:cubicBezTo>
                <a:cubicBezTo>
                  <a:pt x="126332" y="225845"/>
                  <a:pt x="126332" y="225845"/>
                  <a:pt x="126332" y="225845"/>
                </a:cubicBezTo>
                <a:cubicBezTo>
                  <a:pt x="125016" y="223209"/>
                  <a:pt x="126332" y="220574"/>
                  <a:pt x="127648" y="217938"/>
                </a:cubicBezTo>
                <a:cubicBezTo>
                  <a:pt x="128964" y="216620"/>
                  <a:pt x="131595" y="215302"/>
                  <a:pt x="132911" y="215302"/>
                </a:cubicBezTo>
                <a:cubicBezTo>
                  <a:pt x="167126" y="215302"/>
                  <a:pt x="167126" y="215302"/>
                  <a:pt x="167126" y="215302"/>
                </a:cubicBezTo>
                <a:cubicBezTo>
                  <a:pt x="168442" y="215302"/>
                  <a:pt x="171074" y="216620"/>
                  <a:pt x="172390" y="217938"/>
                </a:cubicBezTo>
                <a:cubicBezTo>
                  <a:pt x="173706" y="220574"/>
                  <a:pt x="175022" y="223209"/>
                  <a:pt x="173706" y="225845"/>
                </a:cubicBezTo>
                <a:cubicBezTo>
                  <a:pt x="168442" y="239025"/>
                  <a:pt x="168442" y="239025"/>
                  <a:pt x="168442" y="239025"/>
                </a:cubicBezTo>
                <a:cubicBezTo>
                  <a:pt x="171074" y="248250"/>
                  <a:pt x="171074" y="248250"/>
                  <a:pt x="171074" y="248250"/>
                </a:cubicBezTo>
                <a:cubicBezTo>
                  <a:pt x="188182" y="202123"/>
                  <a:pt x="188182" y="202123"/>
                  <a:pt x="188182" y="202123"/>
                </a:cubicBezTo>
                <a:cubicBezTo>
                  <a:pt x="189498" y="199487"/>
                  <a:pt x="190814" y="198169"/>
                  <a:pt x="192130" y="196851"/>
                </a:cubicBezTo>
                <a:cubicBezTo>
                  <a:pt x="194762" y="196851"/>
                  <a:pt x="196078" y="196851"/>
                  <a:pt x="198710" y="196851"/>
                </a:cubicBezTo>
                <a:cubicBezTo>
                  <a:pt x="265823" y="224527"/>
                  <a:pt x="265823" y="224527"/>
                  <a:pt x="265823" y="224527"/>
                </a:cubicBezTo>
                <a:cubicBezTo>
                  <a:pt x="286879" y="232435"/>
                  <a:pt x="300038" y="252204"/>
                  <a:pt x="300038" y="274609"/>
                </a:cubicBezTo>
                <a:cubicBezTo>
                  <a:pt x="300038" y="328643"/>
                  <a:pt x="300038" y="328643"/>
                  <a:pt x="300038" y="328643"/>
                </a:cubicBezTo>
                <a:cubicBezTo>
                  <a:pt x="300038" y="332597"/>
                  <a:pt x="296090" y="336551"/>
                  <a:pt x="292142" y="336551"/>
                </a:cubicBezTo>
                <a:cubicBezTo>
                  <a:pt x="7896" y="336551"/>
                  <a:pt x="7896" y="336551"/>
                  <a:pt x="7896" y="336551"/>
                </a:cubicBezTo>
                <a:cubicBezTo>
                  <a:pt x="3948" y="336551"/>
                  <a:pt x="0" y="332597"/>
                  <a:pt x="0" y="328643"/>
                </a:cubicBezTo>
                <a:cubicBezTo>
                  <a:pt x="0" y="274609"/>
                  <a:pt x="0" y="274609"/>
                  <a:pt x="0" y="274609"/>
                </a:cubicBezTo>
                <a:cubicBezTo>
                  <a:pt x="0" y="252204"/>
                  <a:pt x="13159" y="232435"/>
                  <a:pt x="34215" y="224527"/>
                </a:cubicBezTo>
                <a:cubicBezTo>
                  <a:pt x="101328" y="196851"/>
                  <a:pt x="101328" y="196851"/>
                  <a:pt x="101328" y="196851"/>
                </a:cubicBezTo>
                <a:close/>
                <a:moveTo>
                  <a:pt x="155328" y="0"/>
                </a:moveTo>
                <a:cubicBezTo>
                  <a:pt x="171252" y="0"/>
                  <a:pt x="187177" y="5285"/>
                  <a:pt x="201775" y="15854"/>
                </a:cubicBezTo>
                <a:cubicBezTo>
                  <a:pt x="225662" y="34350"/>
                  <a:pt x="223008" y="72663"/>
                  <a:pt x="223008" y="79268"/>
                </a:cubicBezTo>
                <a:cubicBezTo>
                  <a:pt x="223008" y="84553"/>
                  <a:pt x="224335" y="89838"/>
                  <a:pt x="224335" y="93801"/>
                </a:cubicBezTo>
                <a:cubicBezTo>
                  <a:pt x="225662" y="95122"/>
                  <a:pt x="228316" y="96443"/>
                  <a:pt x="229643" y="100407"/>
                </a:cubicBezTo>
                <a:cubicBezTo>
                  <a:pt x="234951" y="107012"/>
                  <a:pt x="234951" y="114939"/>
                  <a:pt x="232297" y="125508"/>
                </a:cubicBezTo>
                <a:cubicBezTo>
                  <a:pt x="226989" y="146647"/>
                  <a:pt x="215045" y="150610"/>
                  <a:pt x="208410" y="151931"/>
                </a:cubicBezTo>
                <a:cubicBezTo>
                  <a:pt x="204429" y="159858"/>
                  <a:pt x="195139" y="175712"/>
                  <a:pt x="185850" y="183639"/>
                </a:cubicBezTo>
                <a:cubicBezTo>
                  <a:pt x="183196" y="187602"/>
                  <a:pt x="177888" y="190244"/>
                  <a:pt x="172579" y="192887"/>
                </a:cubicBezTo>
                <a:cubicBezTo>
                  <a:pt x="164617" y="195529"/>
                  <a:pt x="157982" y="196850"/>
                  <a:pt x="150019" y="196850"/>
                </a:cubicBezTo>
                <a:cubicBezTo>
                  <a:pt x="142057" y="196850"/>
                  <a:pt x="135422" y="195529"/>
                  <a:pt x="127459" y="192887"/>
                </a:cubicBezTo>
                <a:cubicBezTo>
                  <a:pt x="122151" y="190244"/>
                  <a:pt x="116843" y="187602"/>
                  <a:pt x="114189" y="183639"/>
                </a:cubicBezTo>
                <a:cubicBezTo>
                  <a:pt x="104900" y="175712"/>
                  <a:pt x="95610" y="159858"/>
                  <a:pt x="91629" y="151931"/>
                </a:cubicBezTo>
                <a:cubicBezTo>
                  <a:pt x="84994" y="150610"/>
                  <a:pt x="73050" y="146647"/>
                  <a:pt x="67742" y="125508"/>
                </a:cubicBezTo>
                <a:cubicBezTo>
                  <a:pt x="65088" y="114939"/>
                  <a:pt x="65088" y="107012"/>
                  <a:pt x="70396" y="100407"/>
                </a:cubicBezTo>
                <a:cubicBezTo>
                  <a:pt x="71723" y="96443"/>
                  <a:pt x="74377" y="95122"/>
                  <a:pt x="75704" y="93801"/>
                </a:cubicBezTo>
                <a:cubicBezTo>
                  <a:pt x="75704" y="91159"/>
                  <a:pt x="75704" y="88516"/>
                  <a:pt x="77031" y="85874"/>
                </a:cubicBezTo>
                <a:cubicBezTo>
                  <a:pt x="73050" y="80590"/>
                  <a:pt x="67742" y="68699"/>
                  <a:pt x="74377" y="50203"/>
                </a:cubicBezTo>
                <a:cubicBezTo>
                  <a:pt x="81013" y="30386"/>
                  <a:pt x="95610" y="27744"/>
                  <a:pt x="103572" y="27744"/>
                </a:cubicBezTo>
                <a:cubicBezTo>
                  <a:pt x="106227" y="22459"/>
                  <a:pt x="111535" y="17175"/>
                  <a:pt x="119497" y="10569"/>
                </a:cubicBezTo>
                <a:cubicBezTo>
                  <a:pt x="128786" y="3963"/>
                  <a:pt x="142057" y="0"/>
                  <a:pt x="155328" y="0"/>
                </a:cubicBezTo>
                <a:close/>
              </a:path>
            </a:pathLst>
          </a:custGeom>
          <a:solidFill>
            <a:srgbClr val="00206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EAE846BA-F6E5-450D-B6E7-BECD15C2181C}"/>
              </a:ext>
            </a:extLst>
          </p:cNvPr>
          <p:cNvCxnSpPr>
            <a:cxnSpLocks/>
          </p:cNvCxnSpPr>
          <p:nvPr/>
        </p:nvCxnSpPr>
        <p:spPr>
          <a:xfrm flipV="1">
            <a:off x="5267293" y="2973325"/>
            <a:ext cx="1092601" cy="671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F375511-C0C6-4073-9F21-742708931D9E}"/>
              </a:ext>
            </a:extLst>
          </p:cNvPr>
          <p:cNvCxnSpPr/>
          <p:nvPr/>
        </p:nvCxnSpPr>
        <p:spPr>
          <a:xfrm flipV="1">
            <a:off x="6454189" y="2973325"/>
            <a:ext cx="0" cy="694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500E7EEE-5145-41C2-8571-3CFC6B199F6B}"/>
              </a:ext>
            </a:extLst>
          </p:cNvPr>
          <p:cNvCxnSpPr>
            <a:cxnSpLocks/>
          </p:cNvCxnSpPr>
          <p:nvPr/>
        </p:nvCxnSpPr>
        <p:spPr>
          <a:xfrm flipH="1" flipV="1">
            <a:off x="6548485" y="2973325"/>
            <a:ext cx="1187429" cy="733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1">
            <a:extLst>
              <a:ext uri="{FF2B5EF4-FFF2-40B4-BE49-F238E27FC236}">
                <a16:creationId xmlns:a16="http://schemas.microsoft.com/office/drawing/2014/main" id="{D83F7A10-AD25-476F-AAD4-8255F08925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4742" y="1780794"/>
            <a:ext cx="3410030" cy="1170641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sum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a,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b){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c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a + b;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return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c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57081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>
            <a:extLst>
              <a:ext uri="{FF2B5EF4-FFF2-40B4-BE49-F238E27FC236}">
                <a16:creationId xmlns:a16="http://schemas.microsoft.com/office/drawing/2014/main" id="{2C933050-32FC-4413-A6BC-07C3C0B4BD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88174" y="302659"/>
            <a:ext cx="6213758" cy="578086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方法定义、调用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方法使用的常见问题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方法案例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方法调用的内存图</a:t>
            </a:r>
            <a:endParaRPr kumimoji="1"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方法的参数传递机制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8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基本类型的参数传递</a:t>
            </a:r>
            <a:endParaRPr kumimoji="1" lang="en-US" altLang="zh-CN" sz="18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8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1" lang="zh-CN" altLang="en-US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引用</a:t>
            </a:r>
            <a:r>
              <a:rPr kumimoji="1" lang="zh-CN" altLang="en-US" sz="18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类型的参数传递</a:t>
            </a:r>
            <a:endParaRPr kumimoji="1" lang="en-US" altLang="zh-CN" sz="18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方法的参数传递案例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方法重载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补充知识：单独使用</a:t>
            </a: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3478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3">
            <a:extLst>
              <a:ext uri="{FF2B5EF4-FFF2-40B4-BE49-F238E27FC236}">
                <a16:creationId xmlns:a16="http://schemas.microsoft.com/office/drawing/2014/main" id="{22F1FE97-F6AD-46DD-93A9-64901615BEC1}"/>
              </a:ext>
            </a:extLst>
          </p:cNvPr>
          <p:cNvSpPr txBox="1"/>
          <p:nvPr/>
        </p:nvSpPr>
        <p:spPr>
          <a:xfrm>
            <a:off x="602391" y="3509838"/>
            <a:ext cx="5293912" cy="1576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注意：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实参：如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在方法内部定义的变量。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形参：如在</a:t>
            </a: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定义方法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时，“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”中所声明的参数。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47420A0-C265-48A8-9D42-E696551EE672}"/>
              </a:ext>
            </a:extLst>
          </p:cNvPr>
          <p:cNvSpPr txBox="1"/>
          <p:nvPr/>
        </p:nvSpPr>
        <p:spPr>
          <a:xfrm>
            <a:off x="547212" y="1446697"/>
            <a:ext cx="4860361" cy="15812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b="1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b="1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的参数传递机制：值传递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在传输实参给方法的形参的时候，并不是传输实参变量本身， 而是传输实参变量中存储的值，这就是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值传递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FBFAD01-2ED9-450D-85E0-43D18ECA812A}"/>
              </a:ext>
            </a:extLst>
          </p:cNvPr>
          <p:cNvSpPr txBox="1"/>
          <p:nvPr/>
        </p:nvSpPr>
        <p:spPr>
          <a:xfrm>
            <a:off x="6566879" y="1970740"/>
            <a:ext cx="4765728" cy="3612527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Test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main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[] args)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b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2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change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 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change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c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){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41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4FBFAD01-2ED9-450D-85E0-43D18ECA812A}"/>
              </a:ext>
            </a:extLst>
          </p:cNvPr>
          <p:cNvSpPr txBox="1"/>
          <p:nvPr/>
        </p:nvSpPr>
        <p:spPr>
          <a:xfrm>
            <a:off x="478547" y="2092404"/>
            <a:ext cx="3983063" cy="3663632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Test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main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[] args)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change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 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// 10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change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a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){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a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//</a:t>
            </a:r>
            <a:r>
              <a:rPr lang="en-US" altLang="zh-CN" sz="120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  <a:t> 10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lang="en-US" altLang="zh-CN" sz="1200" i="1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a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=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20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a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// 20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AF764DC-CE99-49F2-B880-4A41A3E84356}"/>
              </a:ext>
            </a:extLst>
          </p:cNvPr>
          <p:cNvGrpSpPr>
            <a:grpSpLocks/>
          </p:cNvGrpSpPr>
          <p:nvPr/>
        </p:nvGrpSpPr>
        <p:grpSpPr bwMode="auto">
          <a:xfrm>
            <a:off x="7356331" y="1158145"/>
            <a:ext cx="3321537" cy="4800601"/>
            <a:chOff x="4441895" y="1347668"/>
            <a:chExt cx="1771200" cy="3600177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0C4AC56-A165-4EBD-99EA-A36AC606647A}"/>
                </a:ext>
              </a:extLst>
            </p:cNvPr>
            <p:cNvSpPr/>
            <p:nvPr/>
          </p:nvSpPr>
          <p:spPr bwMode="auto">
            <a:xfrm>
              <a:off x="4472076" y="1350843"/>
              <a:ext cx="1728310" cy="3597002"/>
            </a:xfrm>
            <a:prstGeom prst="rect">
              <a:avLst/>
            </a:prstGeom>
            <a:solidFill>
              <a:srgbClr val="FD0000">
                <a:alpha val="10000"/>
              </a:srgbClr>
            </a:solidFill>
            <a:ln w="381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8" name="TextBox 2">
              <a:extLst>
                <a:ext uri="{FF2B5EF4-FFF2-40B4-BE49-F238E27FC236}">
                  <a16:creationId xmlns:a16="http://schemas.microsoft.com/office/drawing/2014/main" id="{7827D5AD-520F-43F0-AF71-E7BFBB1604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8464" y="4457474"/>
              <a:ext cx="935038" cy="441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accent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栈内存</a:t>
              </a:r>
              <a:endParaRPr lang="en-US" altLang="zh-CN" sz="2400" b="1" dirty="0">
                <a:solidFill>
                  <a:schemeClr val="accent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53F91163-86E5-4B56-A21D-A7CFD9AB2240}"/>
                </a:ext>
              </a:extLst>
            </p:cNvPr>
            <p:cNvCxnSpPr/>
            <p:nvPr/>
          </p:nvCxnSpPr>
          <p:spPr>
            <a:xfrm>
              <a:off x="4448249" y="1347668"/>
              <a:ext cx="11119" cy="359700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334233CE-0D37-4823-BA71-7E878D039271}"/>
                </a:ext>
              </a:extLst>
            </p:cNvPr>
            <p:cNvCxnSpPr/>
            <p:nvPr/>
          </p:nvCxnSpPr>
          <p:spPr>
            <a:xfrm>
              <a:off x="6184502" y="1350843"/>
              <a:ext cx="11120" cy="359700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B2BBFEF2-04CD-4D6D-BA49-951340BC7DF8}"/>
                </a:ext>
              </a:extLst>
            </p:cNvPr>
            <p:cNvCxnSpPr/>
            <p:nvPr/>
          </p:nvCxnSpPr>
          <p:spPr>
            <a:xfrm flipH="1">
              <a:off x="4441895" y="4944670"/>
              <a:ext cx="17712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4C63EFE-1C2B-49AC-A107-4F71D7877354}"/>
              </a:ext>
            </a:extLst>
          </p:cNvPr>
          <p:cNvGrpSpPr>
            <a:grpSpLocks/>
          </p:cNvGrpSpPr>
          <p:nvPr/>
        </p:nvGrpSpPr>
        <p:grpSpPr bwMode="auto">
          <a:xfrm>
            <a:off x="4576642" y="3616031"/>
            <a:ext cx="2492675" cy="1869016"/>
            <a:chOff x="1828154" y="3579862"/>
            <a:chExt cx="2442792" cy="1400643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B259BE9-E9A3-46C7-8653-34973C9685E8}"/>
                </a:ext>
              </a:extLst>
            </p:cNvPr>
            <p:cNvSpPr/>
            <p:nvPr/>
          </p:nvSpPr>
          <p:spPr bwMode="auto">
            <a:xfrm>
              <a:off x="1837147" y="3579862"/>
              <a:ext cx="2400828" cy="1400643"/>
            </a:xfrm>
            <a:prstGeom prst="rect">
              <a:avLst/>
            </a:prstGeom>
            <a:solidFill>
              <a:srgbClr val="92D050">
                <a:alpha val="10000"/>
              </a:srgbClr>
            </a:solidFill>
            <a:ln w="38100">
              <a:solidFill>
                <a:srgbClr val="92D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rgbClr val="92D05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6" name="TextBox 2">
              <a:extLst>
                <a:ext uri="{FF2B5EF4-FFF2-40B4-BE49-F238E27FC236}">
                  <a16:creationId xmlns:a16="http://schemas.microsoft.com/office/drawing/2014/main" id="{3BC74503-A162-4E07-B30D-975922EA18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8154" y="4521848"/>
              <a:ext cx="2442792" cy="44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>
                  <a:solidFill>
                    <a:srgbClr val="92D050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方法区</a:t>
              </a:r>
            </a:p>
          </p:txBody>
        </p:sp>
      </p:grpSp>
      <p:sp>
        <p:nvSpPr>
          <p:cNvPr id="17" name="TextBox 3">
            <a:extLst>
              <a:ext uri="{FF2B5EF4-FFF2-40B4-BE49-F238E27FC236}">
                <a16:creationId xmlns:a16="http://schemas.microsoft.com/office/drawing/2014/main" id="{A8958C07-5658-4B9D-A1C1-ECFA796744C7}"/>
              </a:ext>
            </a:extLst>
          </p:cNvPr>
          <p:cNvSpPr txBox="1"/>
          <p:nvPr/>
        </p:nvSpPr>
        <p:spPr>
          <a:xfrm>
            <a:off x="4720798" y="3931148"/>
            <a:ext cx="2002488" cy="1015663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200" kern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Test.class</a:t>
            </a: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change</a:t>
            </a: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F45814A8-503E-4B91-A2FE-9E17A22A2752}"/>
              </a:ext>
            </a:extLst>
          </p:cNvPr>
          <p:cNvSpPr txBox="1"/>
          <p:nvPr/>
        </p:nvSpPr>
        <p:spPr>
          <a:xfrm>
            <a:off x="7792742" y="4091379"/>
            <a:ext cx="2498882" cy="1200329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61700CC-9E18-4BF4-A1D7-F9DCE154A3EF}"/>
              </a:ext>
            </a:extLst>
          </p:cNvPr>
          <p:cNvSpPr txBox="1"/>
          <p:nvPr/>
        </p:nvSpPr>
        <p:spPr>
          <a:xfrm>
            <a:off x="7807248" y="4244721"/>
            <a:ext cx="2235872" cy="893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</a:rPr>
              <a:t>int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a =</a:t>
            </a: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</a:rPr>
              <a:t> 10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; 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change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</a:rPr>
              <a:t>10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 err="1">
                <a:solidFill>
                  <a:srgbClr val="080808"/>
                </a:solidFill>
                <a:latin typeface="Consolas" panose="020B0609020204030204" pitchFamily="49" charset="0"/>
              </a:rPr>
              <a:t>sout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(a)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8837B2B9-8CCF-47DA-91DF-DC2B2344227B}"/>
              </a:ext>
            </a:extLst>
          </p:cNvPr>
          <p:cNvSpPr txBox="1"/>
          <p:nvPr/>
        </p:nvSpPr>
        <p:spPr>
          <a:xfrm>
            <a:off x="7772489" y="2202569"/>
            <a:ext cx="2519136" cy="1170641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i="1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  <a:p>
            <a:pPr>
              <a:lnSpc>
                <a:spcPct val="150000"/>
              </a:lnSpc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i="1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  <a:p>
            <a:pPr>
              <a:lnSpc>
                <a:spcPct val="150000"/>
              </a:lnSpc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200" i="1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a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=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20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E36033B-5113-4272-B37A-0080058376DC}"/>
              </a:ext>
            </a:extLst>
          </p:cNvPr>
          <p:cNvSpPr txBox="1"/>
          <p:nvPr/>
        </p:nvSpPr>
        <p:spPr>
          <a:xfrm>
            <a:off x="7688028" y="1771202"/>
            <a:ext cx="2164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...change(</a:t>
            </a:r>
            <a:r>
              <a:rPr lang="en-US" altLang="zh-CN" sz="18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287788E-B9C5-49CA-9134-4C4DAA757016}"/>
              </a:ext>
            </a:extLst>
          </p:cNvPr>
          <p:cNvSpPr txBox="1"/>
          <p:nvPr/>
        </p:nvSpPr>
        <p:spPr>
          <a:xfrm>
            <a:off x="7678823" y="3739554"/>
            <a:ext cx="13240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...main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D3A7C42-44E0-4B58-B12C-12047CD3D205}"/>
              </a:ext>
            </a:extLst>
          </p:cNvPr>
          <p:cNvSpPr/>
          <p:nvPr/>
        </p:nvSpPr>
        <p:spPr>
          <a:xfrm>
            <a:off x="8182119" y="2269783"/>
            <a:ext cx="678421" cy="299544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00CC"/>
                </a:solidFill>
              </a:rPr>
              <a:t>10</a:t>
            </a:r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5E62773-4F26-42E2-9B0E-5EA17560E70E}"/>
              </a:ext>
            </a:extLst>
          </p:cNvPr>
          <p:cNvSpPr txBox="1"/>
          <p:nvPr/>
        </p:nvSpPr>
        <p:spPr>
          <a:xfrm>
            <a:off x="8783959" y="2218178"/>
            <a:ext cx="282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a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21FC86EA-5311-47B3-A36A-0D58536B4195}"/>
              </a:ext>
            </a:extLst>
          </p:cNvPr>
          <p:cNvCxnSpPr>
            <a:cxnSpLocks/>
          </p:cNvCxnSpPr>
          <p:nvPr/>
        </p:nvCxnSpPr>
        <p:spPr>
          <a:xfrm flipV="1">
            <a:off x="8626242" y="2046237"/>
            <a:ext cx="967242" cy="26453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A0170586-9981-4E92-8F1A-AD4939C77EE1}"/>
              </a:ext>
            </a:extLst>
          </p:cNvPr>
          <p:cNvCxnSpPr>
            <a:cxnSpLocks/>
          </p:cNvCxnSpPr>
          <p:nvPr/>
        </p:nvCxnSpPr>
        <p:spPr>
          <a:xfrm flipH="1">
            <a:off x="8925184" y="2079808"/>
            <a:ext cx="638783" cy="2140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4712B366-7968-4881-9D56-8077B1FB0C4C}"/>
              </a:ext>
            </a:extLst>
          </p:cNvPr>
          <p:cNvSpPr txBox="1"/>
          <p:nvPr/>
        </p:nvSpPr>
        <p:spPr>
          <a:xfrm>
            <a:off x="7763001" y="3076641"/>
            <a:ext cx="12081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sout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a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); </a:t>
            </a:r>
            <a:endParaRPr lang="zh-CN" altLang="en-US" sz="12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1146EB9-7BCD-4D4E-ADE9-5E4FB29FDA3B}"/>
              </a:ext>
            </a:extLst>
          </p:cNvPr>
          <p:cNvSpPr/>
          <p:nvPr/>
        </p:nvSpPr>
        <p:spPr>
          <a:xfrm>
            <a:off x="8191607" y="2276959"/>
            <a:ext cx="678421" cy="299544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00CC"/>
                </a:solidFill>
              </a:rPr>
              <a:t>20</a:t>
            </a:r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8E6252D-622A-46C4-95CF-8F7A3FFEF27C}"/>
              </a:ext>
            </a:extLst>
          </p:cNvPr>
          <p:cNvSpPr txBox="1"/>
          <p:nvPr/>
        </p:nvSpPr>
        <p:spPr>
          <a:xfrm>
            <a:off x="369197" y="1190642"/>
            <a:ext cx="5609469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基本类型的参数传递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9F5B03F-CC22-4B67-A0B2-417417A75F57}"/>
              </a:ext>
            </a:extLst>
          </p:cNvPr>
          <p:cNvSpPr txBox="1"/>
          <p:nvPr/>
        </p:nvSpPr>
        <p:spPr>
          <a:xfrm>
            <a:off x="7759470" y="2584469"/>
            <a:ext cx="12081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sout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a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); </a:t>
            </a:r>
            <a:endParaRPr lang="zh-CN" altLang="en-US" sz="1200" dirty="0"/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34A3B673-56D3-4C0B-B233-1662840044D8}"/>
              </a:ext>
            </a:extLst>
          </p:cNvPr>
          <p:cNvCxnSpPr>
            <a:cxnSpLocks/>
          </p:cNvCxnSpPr>
          <p:nvPr/>
        </p:nvCxnSpPr>
        <p:spPr>
          <a:xfrm flipH="1">
            <a:off x="6723016" y="2718948"/>
            <a:ext cx="1068184" cy="4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9E7FA0DB-B57A-43D3-A287-E061473062A6}"/>
              </a:ext>
            </a:extLst>
          </p:cNvPr>
          <p:cNvSpPr txBox="1"/>
          <p:nvPr/>
        </p:nvSpPr>
        <p:spPr>
          <a:xfrm>
            <a:off x="6273650" y="2548711"/>
            <a:ext cx="5337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10</a:t>
            </a:r>
            <a:endParaRPr lang="zh-CN" altLang="en-US" dirty="0"/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3CBFD350-BD33-4845-B65F-AC2EF7648BF7}"/>
              </a:ext>
            </a:extLst>
          </p:cNvPr>
          <p:cNvCxnSpPr>
            <a:cxnSpLocks/>
          </p:cNvCxnSpPr>
          <p:nvPr/>
        </p:nvCxnSpPr>
        <p:spPr>
          <a:xfrm flipH="1">
            <a:off x="6723016" y="3235977"/>
            <a:ext cx="1068184" cy="4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5E028409-8F9A-40F3-8482-75A0EA3BB032}"/>
              </a:ext>
            </a:extLst>
          </p:cNvPr>
          <p:cNvSpPr txBox="1"/>
          <p:nvPr/>
        </p:nvSpPr>
        <p:spPr>
          <a:xfrm>
            <a:off x="6289806" y="3030474"/>
            <a:ext cx="5337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0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FF8C68F-36DF-41FB-B757-58D00A5295FC}"/>
              </a:ext>
            </a:extLst>
          </p:cNvPr>
          <p:cNvSpPr txBox="1"/>
          <p:nvPr/>
        </p:nvSpPr>
        <p:spPr>
          <a:xfrm>
            <a:off x="5807360" y="5765280"/>
            <a:ext cx="5337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0</a:t>
            </a:r>
            <a:endParaRPr lang="zh-CN" altLang="en-US" dirty="0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EFE74177-DAC8-44AF-93C8-9F48FC45D142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6341157" y="5052607"/>
            <a:ext cx="1524410" cy="8973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45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9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3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1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8" grpId="1" animBg="1"/>
      <p:bldP spid="20" grpId="0" uiExpand="1" build="allAtOnce"/>
      <p:bldP spid="21" grpId="0" animBg="1"/>
      <p:bldP spid="21" grpId="1" uiExpand="1" build="allAtOnce" animBg="1"/>
      <p:bldP spid="23" grpId="0"/>
      <p:bldP spid="23" grpId="1"/>
      <p:bldP spid="24" grpId="0"/>
      <p:bldP spid="24" grpId="1"/>
      <p:bldP spid="4" grpId="0" animBg="1"/>
      <p:bldP spid="4" grpId="1" animBg="1"/>
      <p:bldP spid="5" grpId="0"/>
      <p:bldP spid="5" grpId="1"/>
      <p:bldP spid="32" grpId="0"/>
      <p:bldP spid="32" grpId="1"/>
      <p:bldP spid="33" grpId="0" animBg="1"/>
      <p:bldP spid="33" grpId="1" animBg="1"/>
      <p:bldP spid="27" grpId="0"/>
      <p:bldP spid="27" grpId="1"/>
      <p:bldP spid="30" grpId="0"/>
      <p:bldP spid="30" grpId="1"/>
      <p:bldP spid="34" grpId="0"/>
      <p:bldP spid="34" grpId="1"/>
      <p:bldP spid="35" grpId="0"/>
      <p:bldP spid="35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3">
            <a:extLst>
              <a:ext uri="{FF2B5EF4-FFF2-40B4-BE49-F238E27FC236}">
                <a16:creationId xmlns:a16="http://schemas.microsoft.com/office/drawing/2014/main" id="{60160A74-29B4-40CB-A638-2DD6581E62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33735" y="1668909"/>
            <a:ext cx="6989993" cy="1760091"/>
          </a:xfrm>
        </p:spPr>
        <p:txBody>
          <a:bodyPr/>
          <a:lstStyle/>
          <a:p>
            <a:r>
              <a:rPr kumimoji="1" lang="zh-CN" altLang="en-US" sz="1600" dirty="0">
                <a:latin typeface="Consolas" panose="020B0609020204030204" pitchFamily="49" charset="0"/>
              </a:rPr>
              <a:t>形参和实参各指什么？</a:t>
            </a:r>
            <a:endParaRPr kumimoji="1" lang="en-US" altLang="zh-CN" sz="1600" dirty="0">
              <a:latin typeface="Consolas" panose="020B0609020204030204" pitchFamily="49" charset="0"/>
            </a:endParaRPr>
          </a:p>
          <a:p>
            <a:pPr marL="895335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形参：以方法为例，就是方法定义时的变量。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实参：在方法内部定义的变量。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/>
            <a:endParaRPr kumimoji="1" lang="en-US" altLang="zh-CN" dirty="0">
              <a:latin typeface="Consolas" panose="020B060902020403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6808682-42ED-4D44-8399-A17D22DC0FC6}"/>
              </a:ext>
            </a:extLst>
          </p:cNvPr>
          <p:cNvSpPr txBox="1"/>
          <p:nvPr/>
        </p:nvSpPr>
        <p:spPr>
          <a:xfrm>
            <a:off x="4633735" y="3222312"/>
            <a:ext cx="7416195" cy="126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Consolas" panose="020B0609020204030204" pitchFamily="49" charset="0"/>
              </a:rPr>
              <a:t>2.</a:t>
            </a:r>
            <a:r>
              <a:rPr kumimoji="1" lang="zh-CN" altLang="en-US" sz="1600" dirty="0">
                <a:latin typeface="Consolas" panose="020B0609020204030204" pitchFamily="49" charset="0"/>
              </a:rPr>
              <a:t> </a:t>
            </a:r>
            <a:r>
              <a:rPr kumimoji="1" lang="en-US" altLang="zh-CN" sz="1600" dirty="0">
                <a:latin typeface="Consolas" panose="020B0609020204030204" pitchFamily="49" charset="0"/>
              </a:rPr>
              <a:t>Java</a:t>
            </a:r>
            <a:r>
              <a:rPr kumimoji="1" lang="zh-CN" altLang="en-US" sz="1600" dirty="0">
                <a:latin typeface="Consolas" panose="020B0609020204030204" pitchFamily="49" charset="0"/>
              </a:rPr>
              <a:t>的参数传递机制是什么样的？</a:t>
            </a:r>
            <a:endParaRPr kumimoji="1" lang="en-US" altLang="zh-CN" sz="1600" dirty="0">
              <a:latin typeface="Consolas" panose="020B0609020204030204" pitchFamily="49" charset="0"/>
            </a:endParaRPr>
          </a:p>
          <a:p>
            <a:pPr marL="895335" lvl="1" indent="-28575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值传递，传输的是实参存储的值。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761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>
            <a:extLst>
              <a:ext uri="{FF2B5EF4-FFF2-40B4-BE49-F238E27FC236}">
                <a16:creationId xmlns:a16="http://schemas.microsoft.com/office/drawing/2014/main" id="{2C933050-32FC-4413-A6BC-07C3C0B4BD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80223" y="223146"/>
            <a:ext cx="6213758" cy="578086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方法定义、调用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方法使用的常见问题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方法案例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方法调用的内存图</a:t>
            </a:r>
            <a:endParaRPr kumimoji="1"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方法的参数传递机制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基本类型的参数传递</a:t>
            </a:r>
            <a:endParaRPr kumimoji="1" lang="en-US" altLang="zh-CN" sz="18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8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1" lang="zh-CN" altLang="en-US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引用</a:t>
            </a:r>
            <a:r>
              <a:rPr kumimoji="1" lang="zh-CN" altLang="en-US" sz="18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类型的参数传递</a:t>
            </a:r>
            <a:endParaRPr kumimoji="1" lang="en-US" altLang="zh-CN" sz="18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方法的参数传递案例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方法重载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补充知识：单独使用</a:t>
            </a: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41947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5">
            <a:extLst>
              <a:ext uri="{FF2B5EF4-FFF2-40B4-BE49-F238E27FC236}">
                <a16:creationId xmlns:a16="http://schemas.microsoft.com/office/drawing/2014/main" id="{F445757F-FDE9-4007-9FBD-36AA82E228D1}"/>
              </a:ext>
            </a:extLst>
          </p:cNvPr>
          <p:cNvGrpSpPr>
            <a:grpSpLocks/>
          </p:cNvGrpSpPr>
          <p:nvPr/>
        </p:nvGrpSpPr>
        <p:grpSpPr bwMode="auto">
          <a:xfrm>
            <a:off x="9111117" y="1564290"/>
            <a:ext cx="2727630" cy="4774104"/>
            <a:chOff x="6535074" y="1507103"/>
            <a:chExt cx="2398614" cy="3592990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36A6E902-4F56-45C2-9F56-1317DCA49796}"/>
                </a:ext>
              </a:extLst>
            </p:cNvPr>
            <p:cNvSpPr/>
            <p:nvPr/>
          </p:nvSpPr>
          <p:spPr bwMode="auto">
            <a:xfrm>
              <a:off x="6535074" y="1507103"/>
              <a:ext cx="2398614" cy="3592990"/>
            </a:xfrm>
            <a:prstGeom prst="rect">
              <a:avLst/>
            </a:prstGeom>
            <a:solidFill>
              <a:srgbClr val="047FFD">
                <a:alpha val="10000"/>
              </a:srgbClr>
            </a:solidFill>
            <a:ln w="38100">
              <a:solidFill>
                <a:srgbClr val="047FF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 dirty="0">
                <a:latin typeface="Consolas" panose="020B0609020204030204" pitchFamily="49" charset="0"/>
                <a:ea typeface="思源黑体 CN Bold" panose="020B0800000000000000" pitchFamily="34" charset="-122"/>
              </a:endParaRPr>
            </a:p>
          </p:txBody>
        </p:sp>
        <p:sp>
          <p:nvSpPr>
            <p:cNvPr id="36" name="TextBox 2">
              <a:extLst>
                <a:ext uri="{FF2B5EF4-FFF2-40B4-BE49-F238E27FC236}">
                  <a16:creationId xmlns:a16="http://schemas.microsoft.com/office/drawing/2014/main" id="{43EB4D0C-AAC1-452F-918F-ABABF97915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6700" y="4386403"/>
              <a:ext cx="936625" cy="384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047FFD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堆内存</a:t>
              </a:r>
            </a:p>
          </p:txBody>
        </p:sp>
      </p:grpSp>
      <p:sp>
        <p:nvSpPr>
          <p:cNvPr id="59" name="矩形 58">
            <a:extLst>
              <a:ext uri="{FF2B5EF4-FFF2-40B4-BE49-F238E27FC236}">
                <a16:creationId xmlns:a16="http://schemas.microsoft.com/office/drawing/2014/main" id="{AA309364-DE69-4DB7-ACD1-F37D4952E230}"/>
              </a:ext>
            </a:extLst>
          </p:cNvPr>
          <p:cNvSpPr/>
          <p:nvPr/>
        </p:nvSpPr>
        <p:spPr>
          <a:xfrm>
            <a:off x="10149779" y="2507205"/>
            <a:ext cx="490532" cy="6903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思源黑体 CN Bold" panose="020B0800000000000000" pitchFamily="34" charset="-122"/>
                <a:cs typeface="Courier New" panose="02070309020205020404" pitchFamily="49" charset="0"/>
              </a:rPr>
              <a:t>222</a:t>
            </a:r>
            <a:endParaRPr lang="en-US" altLang="zh-CN" sz="1400" dirty="0"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4C63EFE-1C2B-49AC-A107-4F71D7877354}"/>
              </a:ext>
            </a:extLst>
          </p:cNvPr>
          <p:cNvGrpSpPr>
            <a:grpSpLocks/>
          </p:cNvGrpSpPr>
          <p:nvPr/>
        </p:nvGrpSpPr>
        <p:grpSpPr bwMode="auto">
          <a:xfrm>
            <a:off x="1364041" y="5451749"/>
            <a:ext cx="3597611" cy="1224778"/>
            <a:chOff x="-224913" y="3985334"/>
            <a:chExt cx="3044411" cy="1400643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B259BE9-E9A3-46C7-8653-34973C9685E8}"/>
                </a:ext>
              </a:extLst>
            </p:cNvPr>
            <p:cNvSpPr/>
            <p:nvPr/>
          </p:nvSpPr>
          <p:spPr bwMode="auto">
            <a:xfrm>
              <a:off x="418670" y="3985334"/>
              <a:ext cx="2400828" cy="1400643"/>
            </a:xfrm>
            <a:prstGeom prst="rect">
              <a:avLst/>
            </a:prstGeom>
            <a:solidFill>
              <a:srgbClr val="92D050">
                <a:alpha val="10000"/>
              </a:srgbClr>
            </a:solidFill>
            <a:ln w="38100">
              <a:solidFill>
                <a:srgbClr val="92D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rgbClr val="92D05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6" name="TextBox 2">
              <a:extLst>
                <a:ext uri="{FF2B5EF4-FFF2-40B4-BE49-F238E27FC236}">
                  <a16:creationId xmlns:a16="http://schemas.microsoft.com/office/drawing/2014/main" id="{3BC74503-A162-4E07-B30D-975922EA18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24913" y="4246050"/>
              <a:ext cx="2442792" cy="44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92D050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方法区</a:t>
              </a:r>
            </a:p>
          </p:txBody>
        </p:sp>
      </p:grpSp>
      <p:sp>
        <p:nvSpPr>
          <p:cNvPr id="17" name="TextBox 3">
            <a:extLst>
              <a:ext uri="{FF2B5EF4-FFF2-40B4-BE49-F238E27FC236}">
                <a16:creationId xmlns:a16="http://schemas.microsoft.com/office/drawing/2014/main" id="{A8958C07-5658-4B9D-A1C1-ECFA796744C7}"/>
              </a:ext>
            </a:extLst>
          </p:cNvPr>
          <p:cNvSpPr txBox="1"/>
          <p:nvPr/>
        </p:nvSpPr>
        <p:spPr>
          <a:xfrm>
            <a:off x="3605499" y="5525408"/>
            <a:ext cx="1049116" cy="1015663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200" kern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Test.class</a:t>
            </a: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change</a:t>
            </a: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83069600-2CED-4806-AF5F-7A7139928DEE}"/>
              </a:ext>
            </a:extLst>
          </p:cNvPr>
          <p:cNvSpPr txBox="1"/>
          <p:nvPr/>
        </p:nvSpPr>
        <p:spPr>
          <a:xfrm>
            <a:off x="273314" y="1751288"/>
            <a:ext cx="5127356" cy="3663632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class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Test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{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lang="zh-CN" altLang="zh-CN" sz="1200" dirty="0">
                <a:solidFill>
                  <a:srgbClr val="00627A"/>
                </a:solidFill>
                <a:latin typeface="Consolas" panose="020B0609020204030204" pitchFamily="49" charset="0"/>
                <a:ea typeface="JetBrains Mono"/>
              </a:rPr>
              <a:t>main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[] args) {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[]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arrs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int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[]{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10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20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30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};</a:t>
            </a:r>
            <a:br>
              <a:rPr lang="zh-CN" altLang="zh-CN" sz="120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200" i="1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change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arrs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200" i="1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arrs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[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1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]); </a:t>
            </a:r>
            <a:r>
              <a:rPr lang="zh-CN" altLang="zh-CN" sz="120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  <a:t>// </a:t>
            </a:r>
            <a:r>
              <a:rPr lang="en-US" altLang="zh-CN" sz="120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  <a:t>222</a:t>
            </a:r>
            <a:br>
              <a:rPr lang="zh-CN" altLang="zh-CN" sz="120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}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lang="zh-CN" altLang="zh-CN" sz="1200" dirty="0">
                <a:solidFill>
                  <a:srgbClr val="00627A"/>
                </a:solidFill>
                <a:latin typeface="Consolas" panose="020B0609020204030204" pitchFamily="49" charset="0"/>
                <a:ea typeface="JetBrains Mono"/>
              </a:rPr>
              <a:t>change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[] arrs){</a:t>
            </a:r>
            <a:endParaRPr lang="en-US" altLang="zh-CN" sz="12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i="1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200" i="1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方法内部</a:t>
            </a:r>
            <a:r>
              <a:rPr lang="en-US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2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：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+arrs[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1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]); </a:t>
            </a:r>
            <a:r>
              <a:rPr lang="zh-CN" altLang="zh-CN" sz="120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  <a:t>// </a:t>
            </a:r>
            <a:r>
              <a:rPr lang="en-US" altLang="zh-CN" sz="120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  <a:t>20</a:t>
            </a:r>
            <a:r>
              <a:rPr lang="en-US" altLang="zh-CN" sz="1200" i="1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</a:t>
            </a:r>
            <a:br>
              <a:rPr lang="zh-CN" altLang="zh-CN" sz="120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arrs[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1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] =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</a:t>
            </a:r>
            <a:r>
              <a:rPr lang="en-US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22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200" i="1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方法内部</a:t>
            </a:r>
            <a:r>
              <a:rPr lang="en-US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2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：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+arrs[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1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]); </a:t>
            </a:r>
            <a:r>
              <a:rPr lang="zh-CN" altLang="zh-CN" sz="120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  <a:t>// </a:t>
            </a:r>
            <a:r>
              <a:rPr lang="en-US" altLang="zh-CN" sz="120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  <a:t>222</a:t>
            </a:r>
            <a:br>
              <a:rPr lang="zh-CN" altLang="zh-CN" sz="120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}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zh-CN" altLang="zh-CN" sz="2800" dirty="0">
              <a:latin typeface="Consolas" panose="020B0609020204030204" pitchFamily="49" charset="0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E40A3072-8B88-4A4E-81DF-297497B52E61}"/>
              </a:ext>
            </a:extLst>
          </p:cNvPr>
          <p:cNvGrpSpPr>
            <a:grpSpLocks/>
          </p:cNvGrpSpPr>
          <p:nvPr/>
        </p:nvGrpSpPr>
        <p:grpSpPr bwMode="auto">
          <a:xfrm>
            <a:off x="5669254" y="1553159"/>
            <a:ext cx="3135787" cy="4800601"/>
            <a:chOff x="4441895" y="1347668"/>
            <a:chExt cx="1771200" cy="3600177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9CE304E8-F4C8-4CF1-BB89-86918833D4FB}"/>
                </a:ext>
              </a:extLst>
            </p:cNvPr>
            <p:cNvSpPr/>
            <p:nvPr/>
          </p:nvSpPr>
          <p:spPr bwMode="auto">
            <a:xfrm>
              <a:off x="4472076" y="1350843"/>
              <a:ext cx="1728310" cy="3597002"/>
            </a:xfrm>
            <a:prstGeom prst="rect">
              <a:avLst/>
            </a:prstGeom>
            <a:solidFill>
              <a:srgbClr val="FD0000">
                <a:alpha val="10000"/>
              </a:srgbClr>
            </a:solidFill>
            <a:ln w="381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6" name="TextBox 2">
              <a:extLst>
                <a:ext uri="{FF2B5EF4-FFF2-40B4-BE49-F238E27FC236}">
                  <a16:creationId xmlns:a16="http://schemas.microsoft.com/office/drawing/2014/main" id="{9C1D851E-35DD-4D5D-BA7C-5591798A5D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6854" y="4486973"/>
              <a:ext cx="935038" cy="441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accent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栈内存</a:t>
              </a:r>
              <a:endParaRPr lang="en-US" altLang="zh-CN" sz="2400" b="1" dirty="0">
                <a:solidFill>
                  <a:schemeClr val="accent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F368A6A2-0FD0-4F96-989C-961A25FBE894}"/>
                </a:ext>
              </a:extLst>
            </p:cNvPr>
            <p:cNvCxnSpPr/>
            <p:nvPr/>
          </p:nvCxnSpPr>
          <p:spPr>
            <a:xfrm>
              <a:off x="4448249" y="1347668"/>
              <a:ext cx="11119" cy="359700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DDBE807B-BBDB-4F73-98DA-22ACE498E9A8}"/>
                </a:ext>
              </a:extLst>
            </p:cNvPr>
            <p:cNvCxnSpPr/>
            <p:nvPr/>
          </p:nvCxnSpPr>
          <p:spPr>
            <a:xfrm>
              <a:off x="6184502" y="1350843"/>
              <a:ext cx="11120" cy="359700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2E6483B4-A894-4BAD-AA1C-014BBD6BCE96}"/>
                </a:ext>
              </a:extLst>
            </p:cNvPr>
            <p:cNvCxnSpPr/>
            <p:nvPr/>
          </p:nvCxnSpPr>
          <p:spPr>
            <a:xfrm flipH="1">
              <a:off x="4441895" y="4944670"/>
              <a:ext cx="17712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3">
            <a:extLst>
              <a:ext uri="{FF2B5EF4-FFF2-40B4-BE49-F238E27FC236}">
                <a16:creationId xmlns:a16="http://schemas.microsoft.com/office/drawing/2014/main" id="{0D703F09-B7A8-4A92-94FE-FD5D0B88BCBF}"/>
              </a:ext>
            </a:extLst>
          </p:cNvPr>
          <p:cNvSpPr txBox="1"/>
          <p:nvPr/>
        </p:nvSpPr>
        <p:spPr>
          <a:xfrm>
            <a:off x="6105665" y="4486393"/>
            <a:ext cx="2344652" cy="1200329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D488EB26-6A34-410A-8E45-9131F0B78F98}"/>
              </a:ext>
            </a:extLst>
          </p:cNvPr>
          <p:cNvSpPr txBox="1"/>
          <p:nvPr/>
        </p:nvSpPr>
        <p:spPr>
          <a:xfrm>
            <a:off x="6096499" y="2566347"/>
            <a:ext cx="2353818" cy="1384995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EAB92CF-4B03-4888-8C91-2F3FF6B8230A}"/>
              </a:ext>
            </a:extLst>
          </p:cNvPr>
          <p:cNvSpPr/>
          <p:nvPr/>
        </p:nvSpPr>
        <p:spPr>
          <a:xfrm>
            <a:off x="10146651" y="2507205"/>
            <a:ext cx="490532" cy="6903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思源黑体 CN Bold" panose="020B0800000000000000" pitchFamily="34" charset="-122"/>
                <a:cs typeface="Courier New" panose="02070309020205020404" pitchFamily="49" charset="0"/>
              </a:rPr>
              <a:t>20</a:t>
            </a:r>
            <a:endParaRPr lang="en-US" altLang="zh-CN" sz="1400" dirty="0"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536FED9-B994-42D3-A703-AF12214584C2}"/>
              </a:ext>
            </a:extLst>
          </p:cNvPr>
          <p:cNvSpPr/>
          <p:nvPr/>
        </p:nvSpPr>
        <p:spPr>
          <a:xfrm>
            <a:off x="9659778" y="2507205"/>
            <a:ext cx="490532" cy="6903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思源黑体 CN Bold" panose="020B0800000000000000" pitchFamily="34" charset="-122"/>
                <a:cs typeface="Courier New" panose="02070309020205020404" pitchFamily="49" charset="0"/>
              </a:rPr>
              <a:t>10</a:t>
            </a:r>
            <a:endParaRPr lang="en-US" altLang="zh-CN" sz="1400" dirty="0"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D345EAE-80C1-4F5F-B3EE-B8E6224F15FA}"/>
              </a:ext>
            </a:extLst>
          </p:cNvPr>
          <p:cNvSpPr/>
          <p:nvPr/>
        </p:nvSpPr>
        <p:spPr>
          <a:xfrm>
            <a:off x="10640842" y="2507205"/>
            <a:ext cx="490532" cy="6903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思源黑体 CN Bold" panose="020B0800000000000000" pitchFamily="34" charset="-122"/>
                <a:cs typeface="Courier New" panose="02070309020205020404" pitchFamily="49" charset="0"/>
              </a:rPr>
              <a:t>30</a:t>
            </a:r>
            <a:endParaRPr lang="en-US" altLang="zh-CN" sz="1400" dirty="0"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61F38E3-55C5-4518-B6AC-A553E9442F8D}"/>
              </a:ext>
            </a:extLst>
          </p:cNvPr>
          <p:cNvSpPr txBox="1"/>
          <p:nvPr/>
        </p:nvSpPr>
        <p:spPr>
          <a:xfrm>
            <a:off x="6027439" y="4112828"/>
            <a:ext cx="14157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...main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AF4D21D-19D3-459A-9EE2-C201F8289704}"/>
              </a:ext>
            </a:extLst>
          </p:cNvPr>
          <p:cNvSpPr txBox="1"/>
          <p:nvPr/>
        </p:nvSpPr>
        <p:spPr>
          <a:xfrm>
            <a:off x="5999707" y="2225676"/>
            <a:ext cx="23341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...change(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int[]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arrs</a:t>
            </a:r>
            <a:r>
              <a:rPr lang="en-US" altLang="zh-CN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C5EFA28-4852-479E-AD1C-7B3AED1E02DE}"/>
              </a:ext>
            </a:extLst>
          </p:cNvPr>
          <p:cNvSpPr txBox="1"/>
          <p:nvPr/>
        </p:nvSpPr>
        <p:spPr>
          <a:xfrm>
            <a:off x="6119751" y="4497445"/>
            <a:ext cx="1052079" cy="278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arrs </a:t>
            </a:r>
            <a:endParaRPr lang="zh-CN" altLang="en-US" sz="1200" dirty="0"/>
          </a:p>
        </p:txBody>
      </p:sp>
      <p:sp>
        <p:nvSpPr>
          <p:cNvPr id="44" name="TextBox 3">
            <a:extLst>
              <a:ext uri="{FF2B5EF4-FFF2-40B4-BE49-F238E27FC236}">
                <a16:creationId xmlns:a16="http://schemas.microsoft.com/office/drawing/2014/main" id="{57D5A8DA-80FE-4D43-BE95-2EB262AA0160}"/>
              </a:ext>
            </a:extLst>
          </p:cNvPr>
          <p:cNvSpPr txBox="1"/>
          <p:nvPr/>
        </p:nvSpPr>
        <p:spPr>
          <a:xfrm>
            <a:off x="6254479" y="4766757"/>
            <a:ext cx="1094195" cy="276999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b="1" dirty="0">
              <a:solidFill>
                <a:srgbClr val="7030A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6523AAE-D7A6-4702-AA3E-7DE8B0A8028E}"/>
              </a:ext>
            </a:extLst>
          </p:cNvPr>
          <p:cNvSpPr txBox="1"/>
          <p:nvPr/>
        </p:nvSpPr>
        <p:spPr>
          <a:xfrm>
            <a:off x="9561967" y="2225676"/>
            <a:ext cx="11539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  <a:ea typeface="思源黑体 CN Bold" panose="020B0800000000000000" pitchFamily="34" charset="-122"/>
              </a:rPr>
              <a:t>[I@4c873330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95B841E-675D-4F7B-9BBA-4B61CE4185B2}"/>
              </a:ext>
            </a:extLst>
          </p:cNvPr>
          <p:cNvSpPr txBox="1"/>
          <p:nvPr/>
        </p:nvSpPr>
        <p:spPr>
          <a:xfrm>
            <a:off x="9708295" y="3199272"/>
            <a:ext cx="1415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0         1         2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E386092-EE2C-42FE-ADB6-E0BD4E833128}"/>
              </a:ext>
            </a:extLst>
          </p:cNvPr>
          <p:cNvSpPr txBox="1"/>
          <p:nvPr/>
        </p:nvSpPr>
        <p:spPr>
          <a:xfrm>
            <a:off x="6172574" y="5083823"/>
            <a:ext cx="18836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200" i="1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change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  <a:ea typeface="思源黑体 CN Bold" panose="020B0800000000000000" pitchFamily="34" charset="-122"/>
              </a:rPr>
              <a:t>[I@4c873330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);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FDBBC270-62FD-4DC1-984B-A6EFCC4A0EF1}"/>
              </a:ext>
            </a:extLst>
          </p:cNvPr>
          <p:cNvSpPr txBox="1"/>
          <p:nvPr/>
        </p:nvSpPr>
        <p:spPr>
          <a:xfrm>
            <a:off x="6194979" y="5338097"/>
            <a:ext cx="13282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i="1" dirty="0" err="1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sout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arrs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[</a:t>
            </a: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1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]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);</a:t>
            </a:r>
            <a:endParaRPr lang="zh-CN" altLang="en-US" sz="12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B499223-6391-4616-9127-83C3E64C7AF3}"/>
              </a:ext>
            </a:extLst>
          </p:cNvPr>
          <p:cNvSpPr txBox="1"/>
          <p:nvPr/>
        </p:nvSpPr>
        <p:spPr>
          <a:xfrm>
            <a:off x="6073998" y="2535632"/>
            <a:ext cx="1052079" cy="278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arrs </a:t>
            </a:r>
            <a:endParaRPr lang="zh-CN" altLang="en-US" sz="1200" dirty="0"/>
          </a:p>
        </p:txBody>
      </p:sp>
      <p:sp>
        <p:nvSpPr>
          <p:cNvPr id="50" name="TextBox 3">
            <a:extLst>
              <a:ext uri="{FF2B5EF4-FFF2-40B4-BE49-F238E27FC236}">
                <a16:creationId xmlns:a16="http://schemas.microsoft.com/office/drawing/2014/main" id="{AECC3E72-D7D7-4375-B599-82C52475C6ED}"/>
              </a:ext>
            </a:extLst>
          </p:cNvPr>
          <p:cNvSpPr txBox="1"/>
          <p:nvPr/>
        </p:nvSpPr>
        <p:spPr>
          <a:xfrm>
            <a:off x="6161450" y="2806130"/>
            <a:ext cx="1094195" cy="276999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200" b="1" dirty="0">
              <a:solidFill>
                <a:srgbClr val="7030A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0200563E-9253-45AB-99E1-3D525439539F}"/>
              </a:ext>
            </a:extLst>
          </p:cNvPr>
          <p:cNvSpPr txBox="1"/>
          <p:nvPr/>
        </p:nvSpPr>
        <p:spPr>
          <a:xfrm>
            <a:off x="6046497" y="3376838"/>
            <a:ext cx="18836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arrs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[</a:t>
            </a: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1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] = </a:t>
            </a: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222;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</a:t>
            </a:r>
            <a:endParaRPr lang="zh-CN" altLang="en-US" sz="1200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7290A6CE-F602-4B22-83B6-1FBA9153504B}"/>
              </a:ext>
            </a:extLst>
          </p:cNvPr>
          <p:cNvSpPr txBox="1"/>
          <p:nvPr/>
        </p:nvSpPr>
        <p:spPr>
          <a:xfrm>
            <a:off x="6073027" y="3584705"/>
            <a:ext cx="18836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sout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(... + 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arrs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[</a:t>
            </a: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1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])</a:t>
            </a:r>
            <a:endParaRPr lang="zh-CN" altLang="en-US" sz="1200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497DE30-FD71-4E68-9870-98E30798A85E}"/>
              </a:ext>
            </a:extLst>
          </p:cNvPr>
          <p:cNvCxnSpPr>
            <a:cxnSpLocks/>
          </p:cNvCxnSpPr>
          <p:nvPr/>
        </p:nvCxnSpPr>
        <p:spPr>
          <a:xfrm flipV="1">
            <a:off x="6642863" y="2502676"/>
            <a:ext cx="2990385" cy="214336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B5A5BFD-67A1-4B6D-A45F-39978B1ED816}"/>
              </a:ext>
            </a:extLst>
          </p:cNvPr>
          <p:cNvCxnSpPr/>
          <p:nvPr/>
        </p:nvCxnSpPr>
        <p:spPr>
          <a:xfrm flipV="1">
            <a:off x="7443200" y="2479370"/>
            <a:ext cx="358167" cy="266095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C9EB86A3-585F-459A-9BEF-78AB7A6F9017}"/>
              </a:ext>
            </a:extLst>
          </p:cNvPr>
          <p:cNvCxnSpPr>
            <a:cxnSpLocks/>
            <a:endCxn id="49" idx="3"/>
          </p:cNvCxnSpPr>
          <p:nvPr/>
        </p:nvCxnSpPr>
        <p:spPr>
          <a:xfrm flipH="1">
            <a:off x="7126077" y="2480230"/>
            <a:ext cx="618692" cy="1944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D5718764-B2D8-4573-B28E-92F5A0E12803}"/>
              </a:ext>
            </a:extLst>
          </p:cNvPr>
          <p:cNvSpPr txBox="1"/>
          <p:nvPr/>
        </p:nvSpPr>
        <p:spPr>
          <a:xfrm>
            <a:off x="6129460" y="2808183"/>
            <a:ext cx="12506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  <a:ea typeface="思源黑体 CN Bold" panose="020B0800000000000000" pitchFamily="34" charset="-122"/>
              </a:rPr>
              <a:t>[I@4c873330</a:t>
            </a:r>
            <a:endParaRPr lang="zh-CN" altLang="en-US" sz="1200" dirty="0"/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C1FF7EBF-A716-4DBC-9176-6ECF5F773189}"/>
              </a:ext>
            </a:extLst>
          </p:cNvPr>
          <p:cNvCxnSpPr>
            <a:cxnSpLocks/>
          </p:cNvCxnSpPr>
          <p:nvPr/>
        </p:nvCxnSpPr>
        <p:spPr>
          <a:xfrm flipV="1">
            <a:off x="6523528" y="2470598"/>
            <a:ext cx="3071180" cy="22968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922604D4-1E00-41F3-B696-1697731C602B}"/>
              </a:ext>
            </a:extLst>
          </p:cNvPr>
          <p:cNvSpPr txBox="1"/>
          <p:nvPr/>
        </p:nvSpPr>
        <p:spPr>
          <a:xfrm>
            <a:off x="6057747" y="3113102"/>
            <a:ext cx="18836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sout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(... + 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arrs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[</a:t>
            </a: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1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])</a:t>
            </a:r>
            <a:endParaRPr lang="zh-CN" altLang="en-US" sz="1200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8343ABA0-D4F7-4C2E-A550-7FBA778F90F3}"/>
              </a:ext>
            </a:extLst>
          </p:cNvPr>
          <p:cNvSpPr txBox="1"/>
          <p:nvPr/>
        </p:nvSpPr>
        <p:spPr>
          <a:xfrm>
            <a:off x="369197" y="1190642"/>
            <a:ext cx="5609469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引用类型的参数传递</a:t>
            </a:r>
          </a:p>
        </p:txBody>
      </p:sp>
    </p:spTree>
    <p:extLst>
      <p:ext uri="{BB962C8B-B14F-4D97-AF65-F5344CB8AC3E}">
        <p14:creationId xmlns:p14="http://schemas.microsoft.com/office/powerpoint/2010/main" val="219376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07407E-6 L -0.27357 0.3699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85" y="1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3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1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5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9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4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8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6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0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4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8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17" grpId="0" animBg="1"/>
      <p:bldP spid="30" grpId="0" animBg="1"/>
      <p:bldP spid="30" grpId="1" animBg="1"/>
      <p:bldP spid="32" grpId="0" animBg="1"/>
      <p:bldP spid="32" grpId="1" animBg="1"/>
      <p:bldP spid="37" grpId="0" animBg="1"/>
      <p:bldP spid="37" grpId="1" animBg="1"/>
      <p:bldP spid="38" grpId="0" animBg="1"/>
      <p:bldP spid="39" grpId="0" animBg="1"/>
      <p:bldP spid="40" grpId="0"/>
      <p:bldP spid="40" grpId="1"/>
      <p:bldP spid="41" grpId="0"/>
      <p:bldP spid="41" grpId="1"/>
      <p:bldP spid="43" grpId="0"/>
      <p:bldP spid="43" grpId="1"/>
      <p:bldP spid="44" grpId="0" animBg="1"/>
      <p:bldP spid="44" grpId="1" animBg="1"/>
      <p:bldP spid="45" grpId="0"/>
      <p:bldP spid="45" grpId="1"/>
      <p:bldP spid="45" grpId="2"/>
      <p:bldP spid="46" grpId="0"/>
      <p:bldP spid="47" grpId="0"/>
      <p:bldP spid="47" grpId="1"/>
      <p:bldP spid="48" grpId="0"/>
      <p:bldP spid="48" grpId="1"/>
      <p:bldP spid="49" grpId="0"/>
      <p:bldP spid="49" grpId="1"/>
      <p:bldP spid="50" grpId="0" animBg="1"/>
      <p:bldP spid="50" grpId="1" animBg="1"/>
      <p:bldP spid="51" grpId="0"/>
      <p:bldP spid="51" grpId="1"/>
      <p:bldP spid="52" grpId="0"/>
      <p:bldP spid="52" grpId="1"/>
      <p:bldP spid="54" grpId="0"/>
      <p:bldP spid="54" grpId="1"/>
      <p:bldP spid="54" grpId="2"/>
      <p:bldP spid="58" grpId="0"/>
      <p:bldP spid="58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6808682-42ED-4D44-8399-A17D22DC0FC6}"/>
              </a:ext>
            </a:extLst>
          </p:cNvPr>
          <p:cNvSpPr txBox="1"/>
          <p:nvPr/>
        </p:nvSpPr>
        <p:spPr>
          <a:xfrm>
            <a:off x="4503106" y="2152791"/>
            <a:ext cx="5522637" cy="1682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Consolas" panose="020B0609020204030204" pitchFamily="49" charset="0"/>
              </a:rPr>
              <a:t>1</a:t>
            </a:r>
            <a:r>
              <a:rPr kumimoji="1" lang="zh-CN" altLang="en-US" sz="1600" dirty="0">
                <a:latin typeface="Consolas" panose="020B0609020204030204" pitchFamily="49" charset="0"/>
              </a:rPr>
              <a:t>、基本类型和引用类型的参数在传递的时候有什么不同？</a:t>
            </a:r>
            <a:endParaRPr kumimoji="1" lang="en-US" altLang="zh-CN" sz="1600" dirty="0">
              <a:latin typeface="Consolas" panose="020B0609020204030204" pitchFamily="49" charset="0"/>
            </a:endParaRPr>
          </a:p>
          <a:p>
            <a:pPr marL="895335" lvl="1" indent="-28575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都是值传递。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基本类型的参数传输存储的数据值。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引用类型的参数传输存储的地址值。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389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>
            <a:extLst>
              <a:ext uri="{FF2B5EF4-FFF2-40B4-BE49-F238E27FC236}">
                <a16:creationId xmlns:a16="http://schemas.microsoft.com/office/drawing/2014/main" id="{2C933050-32FC-4413-A6BC-07C3C0B4BD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0783" y="580444"/>
            <a:ext cx="6215034" cy="57389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方法的定义和调用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方法使用常见问题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方法练习题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方法调用内存图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方法的参数传递机制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方法的参数传递案例</a:t>
            </a:r>
            <a:endParaRPr kumimoji="1" lang="en-US" altLang="zh-CN" sz="1867" b="1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打印数组内容</a:t>
            </a:r>
            <a:endParaRPr kumimoji="1"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从数组中查询元素的索引返回</a:t>
            </a:r>
            <a:endParaRPr kumimoji="1" lang="en-US" altLang="zh-CN" sz="1600" b="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比较两个数组内容是否相等</a:t>
            </a:r>
            <a:endParaRPr kumimoji="1" lang="en-US" altLang="zh-CN" sz="1600" b="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方法重载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单独使用</a:t>
            </a: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57415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3165721-AE0C-4849-B485-D71B6B4898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打印整型数组内容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41363C4-4B20-4ADA-A375-C512BE7B57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40271" y="1720134"/>
            <a:ext cx="9214230" cy="517191"/>
          </a:xfrm>
        </p:spPr>
        <p:txBody>
          <a:bodyPr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需求：</a:t>
            </a:r>
            <a:endParaRPr lang="en-US" altLang="zh-CN" sz="1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设计一个方法</a:t>
            </a:r>
            <a:r>
              <a:rPr lang="zh-CN" altLang="en-US" dirty="0">
                <a:latin typeface="Consolas" panose="020B0609020204030204" pitchFamily="49" charset="0"/>
              </a:rPr>
              <a:t>用于输出任意整型数组的内容，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要求</a:t>
            </a:r>
            <a:r>
              <a:rPr lang="zh-CN" altLang="en-US" dirty="0">
                <a:latin typeface="Consolas" panose="020B0609020204030204" pitchFamily="49" charset="0"/>
              </a:rPr>
              <a:t>输出成如下格式：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Consolas" panose="020B0609020204030204" pitchFamily="49" charset="0"/>
              </a:rPr>
              <a:t>      “该数组内容为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：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[11, 22, 33, 44, 55]</a:t>
            </a:r>
            <a:r>
              <a:rPr lang="zh-CN" altLang="en-US" dirty="0">
                <a:latin typeface="Consolas" panose="020B0609020204030204" pitchFamily="49" charset="0"/>
              </a:rPr>
              <a:t>”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7" name="文本占位符 3">
            <a:extLst>
              <a:ext uri="{FF2B5EF4-FFF2-40B4-BE49-F238E27FC236}">
                <a16:creationId xmlns:a16="http://schemas.microsoft.com/office/drawing/2014/main" id="{E256ADB8-132B-4002-9C8D-9B4E05307D08}"/>
              </a:ext>
            </a:extLst>
          </p:cNvPr>
          <p:cNvSpPr txBox="1">
            <a:spLocks/>
          </p:cNvSpPr>
          <p:nvPr/>
        </p:nvSpPr>
        <p:spPr>
          <a:xfrm>
            <a:off x="2140271" y="3119851"/>
            <a:ext cx="9996550" cy="2721989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分析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：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pPr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latin typeface="Consolas" panose="020B0609020204030204" pitchFamily="49" charset="0"/>
              </a:rPr>
              <a:t>1</a:t>
            </a:r>
            <a:r>
              <a:rPr lang="zh-CN" altLang="en-US" dirty="0">
                <a:latin typeface="Consolas" panose="020B0609020204030204" pitchFamily="49" charset="0"/>
              </a:rPr>
              <a:t>、定义一个方法，要求该方法能够接收数组，并输出数组内容。 </a:t>
            </a:r>
            <a:r>
              <a:rPr lang="en-US" altLang="zh-CN" dirty="0">
                <a:latin typeface="Consolas" panose="020B0609020204030204" pitchFamily="49" charset="0"/>
              </a:rPr>
              <a:t>---&gt; </a:t>
            </a:r>
            <a:r>
              <a:rPr lang="zh-CN" altLang="en-US" dirty="0">
                <a:latin typeface="Consolas" panose="020B0609020204030204" pitchFamily="49" charset="0"/>
              </a:rPr>
              <a:t>需要参数吗？需要返回值类型申明吗？</a:t>
            </a:r>
            <a:endParaRPr lang="en-US" altLang="zh-CN" dirty="0">
              <a:latin typeface="Consolas" panose="020B0609020204030204" pitchFamily="49" charset="0"/>
            </a:endParaRPr>
          </a:p>
          <a:p>
            <a:pPr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、定义一个静态初始化的数组，调用该方法，并传入该数组。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76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>
            <a:extLst>
              <a:ext uri="{FF2B5EF4-FFF2-40B4-BE49-F238E27FC236}">
                <a16:creationId xmlns:a16="http://schemas.microsoft.com/office/drawing/2014/main" id="{2C933050-32FC-4413-A6BC-07C3C0B4BD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80223" y="468075"/>
            <a:ext cx="6213758" cy="578086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方法的定义和调用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方法使用常见问题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方法练习题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方法调用内存图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方法的参数传递机制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方法的参数传递案例</a:t>
            </a:r>
            <a:endParaRPr kumimoji="1" lang="en-US" altLang="zh-CN" sz="1867" b="1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打印数组内容</a:t>
            </a:r>
            <a:endParaRPr kumimoji="1" lang="en-US" altLang="zh-CN" sz="1600" b="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从数组中查询元素的索引返回</a:t>
            </a:r>
            <a:endParaRPr kumimoji="1"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比较两个数组内容是否相等</a:t>
            </a:r>
            <a:endParaRPr kumimoji="1"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方法重载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单独使用</a:t>
            </a: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2651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形状 4">
            <a:extLst>
              <a:ext uri="{FF2B5EF4-FFF2-40B4-BE49-F238E27FC236}">
                <a16:creationId xmlns:a16="http://schemas.microsoft.com/office/drawing/2014/main" id="{86D19A23-4E98-42DE-A0A1-53CB7E5212D0}"/>
              </a:ext>
            </a:extLst>
          </p:cNvPr>
          <p:cNvSpPr/>
          <p:nvPr/>
        </p:nvSpPr>
        <p:spPr>
          <a:xfrm>
            <a:off x="951787" y="1969862"/>
            <a:ext cx="2499942" cy="725981"/>
          </a:xfrm>
          <a:custGeom>
            <a:avLst/>
            <a:gdLst>
              <a:gd name="connsiteX0" fmla="*/ 0 w 2704111"/>
              <a:gd name="connsiteY0" fmla="*/ 0 h 967216"/>
              <a:gd name="connsiteX1" fmla="*/ 2142444 w 2704111"/>
              <a:gd name="connsiteY1" fmla="*/ 0 h 967216"/>
              <a:gd name="connsiteX2" fmla="*/ 2704111 w 2704111"/>
              <a:gd name="connsiteY2" fmla="*/ 494759 h 967216"/>
              <a:gd name="connsiteX3" fmla="*/ 2142444 w 2704111"/>
              <a:gd name="connsiteY3" fmla="*/ 967216 h 967216"/>
              <a:gd name="connsiteX4" fmla="*/ 0 w 2704111"/>
              <a:gd name="connsiteY4" fmla="*/ 967216 h 967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4111" h="967216">
                <a:moveTo>
                  <a:pt x="0" y="0"/>
                </a:moveTo>
                <a:lnTo>
                  <a:pt x="2142444" y="0"/>
                </a:lnTo>
                <a:lnTo>
                  <a:pt x="2704111" y="494759"/>
                </a:lnTo>
                <a:lnTo>
                  <a:pt x="2142444" y="967216"/>
                </a:lnTo>
                <a:lnTo>
                  <a:pt x="0" y="967216"/>
                </a:lnTo>
                <a:close/>
              </a:path>
            </a:pathLst>
          </a:custGeom>
          <a:solidFill>
            <a:srgbClr val="AD2A26"/>
          </a:solidFill>
          <a:ln w="38100" cap="flat">
            <a:noFill/>
            <a:prstDash val="solid"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任意多边形 3">
            <a:extLst>
              <a:ext uri="{FF2B5EF4-FFF2-40B4-BE49-F238E27FC236}">
                <a16:creationId xmlns:a16="http://schemas.microsoft.com/office/drawing/2014/main" id="{3E8285E7-93B5-4BB7-8BF3-8EF639C62C44}"/>
              </a:ext>
            </a:extLst>
          </p:cNvPr>
          <p:cNvSpPr/>
          <p:nvPr/>
        </p:nvSpPr>
        <p:spPr bwMode="auto">
          <a:xfrm>
            <a:off x="3014126" y="1969862"/>
            <a:ext cx="2519985" cy="725981"/>
          </a:xfrm>
          <a:custGeom>
            <a:avLst/>
            <a:gdLst>
              <a:gd name="connsiteX0" fmla="*/ 0 w 2636520"/>
              <a:gd name="connsiteY0" fmla="*/ 0 h 1447800"/>
              <a:gd name="connsiteX1" fmla="*/ 2103122 w 2636520"/>
              <a:gd name="connsiteY1" fmla="*/ 0 h 1447800"/>
              <a:gd name="connsiteX2" fmla="*/ 2636520 w 2636520"/>
              <a:gd name="connsiteY2" fmla="*/ 723900 h 1447800"/>
              <a:gd name="connsiteX3" fmla="*/ 2103122 w 2636520"/>
              <a:gd name="connsiteY3" fmla="*/ 1447800 h 1447800"/>
              <a:gd name="connsiteX4" fmla="*/ 0 w 2636520"/>
              <a:gd name="connsiteY4" fmla="*/ 1447800 h 1447800"/>
              <a:gd name="connsiteX5" fmla="*/ 0 w 2636520"/>
              <a:gd name="connsiteY5" fmla="*/ 1442632 h 1447800"/>
              <a:gd name="connsiteX6" fmla="*/ 529590 w 2636520"/>
              <a:gd name="connsiteY6" fmla="*/ 723900 h 1447800"/>
              <a:gd name="connsiteX7" fmla="*/ 0 w 2636520"/>
              <a:gd name="connsiteY7" fmla="*/ 5168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6520" h="1447800">
                <a:moveTo>
                  <a:pt x="0" y="0"/>
                </a:moveTo>
                <a:lnTo>
                  <a:pt x="2103122" y="0"/>
                </a:lnTo>
                <a:lnTo>
                  <a:pt x="2636520" y="723900"/>
                </a:lnTo>
                <a:lnTo>
                  <a:pt x="2103122" y="1447800"/>
                </a:lnTo>
                <a:lnTo>
                  <a:pt x="0" y="1447800"/>
                </a:lnTo>
                <a:lnTo>
                  <a:pt x="0" y="1442632"/>
                </a:lnTo>
                <a:lnTo>
                  <a:pt x="529590" y="723900"/>
                </a:lnTo>
                <a:lnTo>
                  <a:pt x="0" y="5168"/>
                </a:lnTo>
                <a:close/>
              </a:path>
            </a:pathLst>
          </a:custGeom>
          <a:solidFill>
            <a:srgbClr val="4C5252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b="1" noProof="1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文本框 35">
            <a:extLst>
              <a:ext uri="{FF2B5EF4-FFF2-40B4-BE49-F238E27FC236}">
                <a16:creationId xmlns:a16="http://schemas.microsoft.com/office/drawing/2014/main" id="{DD33FEA4-3701-4E50-AEC4-9E67669C9C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1064" y="2170594"/>
            <a:ext cx="2131778" cy="297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 baseline="-30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怎么调用方法</a:t>
            </a:r>
          </a:p>
        </p:txBody>
      </p:sp>
      <p:sp>
        <p:nvSpPr>
          <p:cNvPr id="16" name="文本框 43">
            <a:extLst>
              <a:ext uri="{FF2B5EF4-FFF2-40B4-BE49-F238E27FC236}">
                <a16:creationId xmlns:a16="http://schemas.microsoft.com/office/drawing/2014/main" id="{4688DB66-147F-4200-AFB1-74AD5C470F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400" y="2170275"/>
            <a:ext cx="2391925" cy="325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sz="2000" b="1" baseline="-30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怎么定义方法</a:t>
            </a:r>
          </a:p>
        </p:txBody>
      </p:sp>
      <p:sp>
        <p:nvSpPr>
          <p:cNvPr id="18" name="任意多边形 10">
            <a:extLst>
              <a:ext uri="{FF2B5EF4-FFF2-40B4-BE49-F238E27FC236}">
                <a16:creationId xmlns:a16="http://schemas.microsoft.com/office/drawing/2014/main" id="{72C02576-30F1-45CC-A13C-C936C9D883FA}"/>
              </a:ext>
            </a:extLst>
          </p:cNvPr>
          <p:cNvSpPr/>
          <p:nvPr/>
        </p:nvSpPr>
        <p:spPr bwMode="auto">
          <a:xfrm>
            <a:off x="7212163" y="1976785"/>
            <a:ext cx="2517900" cy="725981"/>
          </a:xfrm>
          <a:custGeom>
            <a:avLst/>
            <a:gdLst>
              <a:gd name="connsiteX0" fmla="*/ 0 w 2636520"/>
              <a:gd name="connsiteY0" fmla="*/ 0 h 1447800"/>
              <a:gd name="connsiteX1" fmla="*/ 2103122 w 2636520"/>
              <a:gd name="connsiteY1" fmla="*/ 0 h 1447800"/>
              <a:gd name="connsiteX2" fmla="*/ 2636520 w 2636520"/>
              <a:gd name="connsiteY2" fmla="*/ 723900 h 1447800"/>
              <a:gd name="connsiteX3" fmla="*/ 2103122 w 2636520"/>
              <a:gd name="connsiteY3" fmla="*/ 1447800 h 1447800"/>
              <a:gd name="connsiteX4" fmla="*/ 0 w 2636520"/>
              <a:gd name="connsiteY4" fmla="*/ 1447800 h 1447800"/>
              <a:gd name="connsiteX5" fmla="*/ 0 w 2636520"/>
              <a:gd name="connsiteY5" fmla="*/ 1442632 h 1447800"/>
              <a:gd name="connsiteX6" fmla="*/ 529590 w 2636520"/>
              <a:gd name="connsiteY6" fmla="*/ 723900 h 1447800"/>
              <a:gd name="connsiteX7" fmla="*/ 0 w 2636520"/>
              <a:gd name="connsiteY7" fmla="*/ 5168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6520" h="1447800">
                <a:moveTo>
                  <a:pt x="0" y="0"/>
                </a:moveTo>
                <a:lnTo>
                  <a:pt x="2103122" y="0"/>
                </a:lnTo>
                <a:lnTo>
                  <a:pt x="2636520" y="723900"/>
                </a:lnTo>
                <a:lnTo>
                  <a:pt x="2103122" y="1447800"/>
                </a:lnTo>
                <a:lnTo>
                  <a:pt x="0" y="1447800"/>
                </a:lnTo>
                <a:lnTo>
                  <a:pt x="0" y="1442632"/>
                </a:lnTo>
                <a:lnTo>
                  <a:pt x="529590" y="723900"/>
                </a:lnTo>
                <a:lnTo>
                  <a:pt x="0" y="5168"/>
                </a:lnTo>
                <a:close/>
              </a:path>
            </a:pathLst>
          </a:custGeom>
          <a:solidFill>
            <a:srgbClr val="4C5252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800" b="1" noProof="1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任意多边形 13">
            <a:extLst>
              <a:ext uri="{FF2B5EF4-FFF2-40B4-BE49-F238E27FC236}">
                <a16:creationId xmlns:a16="http://schemas.microsoft.com/office/drawing/2014/main" id="{22B3901B-5F75-4065-A7D7-0704E5248D88}"/>
              </a:ext>
            </a:extLst>
          </p:cNvPr>
          <p:cNvSpPr/>
          <p:nvPr/>
        </p:nvSpPr>
        <p:spPr bwMode="auto">
          <a:xfrm>
            <a:off x="5129781" y="1968911"/>
            <a:ext cx="2517900" cy="725981"/>
          </a:xfrm>
          <a:custGeom>
            <a:avLst/>
            <a:gdLst>
              <a:gd name="connsiteX0" fmla="*/ 0 w 2636520"/>
              <a:gd name="connsiteY0" fmla="*/ 0 h 1447800"/>
              <a:gd name="connsiteX1" fmla="*/ 2103122 w 2636520"/>
              <a:gd name="connsiteY1" fmla="*/ 0 h 1447800"/>
              <a:gd name="connsiteX2" fmla="*/ 2636520 w 2636520"/>
              <a:gd name="connsiteY2" fmla="*/ 723900 h 1447800"/>
              <a:gd name="connsiteX3" fmla="*/ 2103122 w 2636520"/>
              <a:gd name="connsiteY3" fmla="*/ 1447800 h 1447800"/>
              <a:gd name="connsiteX4" fmla="*/ 0 w 2636520"/>
              <a:gd name="connsiteY4" fmla="*/ 1447800 h 1447800"/>
              <a:gd name="connsiteX5" fmla="*/ 0 w 2636520"/>
              <a:gd name="connsiteY5" fmla="*/ 1442632 h 1447800"/>
              <a:gd name="connsiteX6" fmla="*/ 529590 w 2636520"/>
              <a:gd name="connsiteY6" fmla="*/ 723900 h 1447800"/>
              <a:gd name="connsiteX7" fmla="*/ 0 w 2636520"/>
              <a:gd name="connsiteY7" fmla="*/ 5168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6520" h="1447800">
                <a:moveTo>
                  <a:pt x="0" y="0"/>
                </a:moveTo>
                <a:lnTo>
                  <a:pt x="2103122" y="0"/>
                </a:lnTo>
                <a:lnTo>
                  <a:pt x="2636520" y="723900"/>
                </a:lnTo>
                <a:lnTo>
                  <a:pt x="2103122" y="1447800"/>
                </a:lnTo>
                <a:lnTo>
                  <a:pt x="0" y="1447800"/>
                </a:lnTo>
                <a:lnTo>
                  <a:pt x="0" y="1442632"/>
                </a:lnTo>
                <a:lnTo>
                  <a:pt x="529590" y="723900"/>
                </a:lnTo>
                <a:lnTo>
                  <a:pt x="0" y="5168"/>
                </a:lnTo>
                <a:close/>
              </a:path>
            </a:pathLst>
          </a:custGeom>
          <a:solidFill>
            <a:srgbClr val="AD2A26"/>
          </a:solidFill>
          <a:ln w="38100" cap="flat">
            <a:noFill/>
            <a:prstDash val="solid"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noProof="1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文本框 49">
            <a:extLst>
              <a:ext uri="{FF2B5EF4-FFF2-40B4-BE49-F238E27FC236}">
                <a16:creationId xmlns:a16="http://schemas.microsoft.com/office/drawing/2014/main" id="{443BDFA3-12C3-4A88-A6A4-AB5390CB7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5734" y="2170275"/>
            <a:ext cx="3174996" cy="325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sz="2000" b="1" baseline="-30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方法的内存图</a:t>
            </a:r>
          </a:p>
        </p:txBody>
      </p:sp>
      <p:sp>
        <p:nvSpPr>
          <p:cNvPr id="22" name="任意多边形 10">
            <a:extLst>
              <a:ext uri="{FF2B5EF4-FFF2-40B4-BE49-F238E27FC236}">
                <a16:creationId xmlns:a16="http://schemas.microsoft.com/office/drawing/2014/main" id="{E3C5AA37-D52C-42BA-A163-AD49866F2E62}"/>
              </a:ext>
            </a:extLst>
          </p:cNvPr>
          <p:cNvSpPr/>
          <p:nvPr/>
        </p:nvSpPr>
        <p:spPr bwMode="auto">
          <a:xfrm>
            <a:off x="9294545" y="1976785"/>
            <a:ext cx="2517900" cy="725981"/>
          </a:xfrm>
          <a:custGeom>
            <a:avLst/>
            <a:gdLst>
              <a:gd name="connsiteX0" fmla="*/ 0 w 2636520"/>
              <a:gd name="connsiteY0" fmla="*/ 0 h 1447800"/>
              <a:gd name="connsiteX1" fmla="*/ 2103122 w 2636520"/>
              <a:gd name="connsiteY1" fmla="*/ 0 h 1447800"/>
              <a:gd name="connsiteX2" fmla="*/ 2636520 w 2636520"/>
              <a:gd name="connsiteY2" fmla="*/ 723900 h 1447800"/>
              <a:gd name="connsiteX3" fmla="*/ 2103122 w 2636520"/>
              <a:gd name="connsiteY3" fmla="*/ 1447800 h 1447800"/>
              <a:gd name="connsiteX4" fmla="*/ 0 w 2636520"/>
              <a:gd name="connsiteY4" fmla="*/ 1447800 h 1447800"/>
              <a:gd name="connsiteX5" fmla="*/ 0 w 2636520"/>
              <a:gd name="connsiteY5" fmla="*/ 1442632 h 1447800"/>
              <a:gd name="connsiteX6" fmla="*/ 529590 w 2636520"/>
              <a:gd name="connsiteY6" fmla="*/ 723900 h 1447800"/>
              <a:gd name="connsiteX7" fmla="*/ 0 w 2636520"/>
              <a:gd name="connsiteY7" fmla="*/ 5168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6520" h="1447800">
                <a:moveTo>
                  <a:pt x="0" y="0"/>
                </a:moveTo>
                <a:lnTo>
                  <a:pt x="2103122" y="0"/>
                </a:lnTo>
                <a:lnTo>
                  <a:pt x="2636520" y="723900"/>
                </a:lnTo>
                <a:lnTo>
                  <a:pt x="2103122" y="1447800"/>
                </a:lnTo>
                <a:lnTo>
                  <a:pt x="0" y="1447800"/>
                </a:lnTo>
                <a:lnTo>
                  <a:pt x="0" y="1442632"/>
                </a:lnTo>
                <a:lnTo>
                  <a:pt x="529590" y="723900"/>
                </a:lnTo>
                <a:lnTo>
                  <a:pt x="0" y="5168"/>
                </a:lnTo>
                <a:close/>
              </a:path>
            </a:pathLst>
          </a:custGeom>
          <a:solidFill>
            <a:srgbClr val="AD2A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800" b="1" noProof="1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文本框 46">
            <a:extLst>
              <a:ext uri="{FF2B5EF4-FFF2-40B4-BE49-F238E27FC236}">
                <a16:creationId xmlns:a16="http://schemas.microsoft.com/office/drawing/2014/main" id="{747AE2B1-79D0-495B-92E7-E41BFF8EE6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3949" y="2159081"/>
            <a:ext cx="2130013" cy="336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2000" b="1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/>
              <a:t>方法的参数传递机制</a:t>
            </a:r>
          </a:p>
        </p:txBody>
      </p:sp>
      <p:sp>
        <p:nvSpPr>
          <p:cNvPr id="28" name="文本框 35">
            <a:extLst>
              <a:ext uri="{FF2B5EF4-FFF2-40B4-BE49-F238E27FC236}">
                <a16:creationId xmlns:a16="http://schemas.microsoft.com/office/drawing/2014/main" id="{4DF01AFE-80CB-4F53-9DEA-4CED53AB5B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9386" y="2189708"/>
            <a:ext cx="2131778" cy="297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 baseline="-30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方法其他常见形式、技术</a:t>
            </a:r>
          </a:p>
        </p:txBody>
      </p:sp>
      <p:cxnSp>
        <p:nvCxnSpPr>
          <p:cNvPr id="29" name="直接连接符 8">
            <a:extLst>
              <a:ext uri="{FF2B5EF4-FFF2-40B4-BE49-F238E27FC236}">
                <a16:creationId xmlns:a16="http://schemas.microsoft.com/office/drawing/2014/main" id="{57AE61EC-86A8-476F-AF00-C225F40A8B7E}"/>
              </a:ext>
            </a:extLst>
          </p:cNvPr>
          <p:cNvCxnSpPr>
            <a:cxnSpLocks/>
          </p:cNvCxnSpPr>
          <p:nvPr/>
        </p:nvCxnSpPr>
        <p:spPr>
          <a:xfrm>
            <a:off x="989657" y="4492949"/>
            <a:ext cx="10804514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13">
            <a:extLst>
              <a:ext uri="{FF2B5EF4-FFF2-40B4-BE49-F238E27FC236}">
                <a16:creationId xmlns:a16="http://schemas.microsoft.com/office/drawing/2014/main" id="{A801FA6B-EFCB-468E-8DED-05E6B936B6FC}"/>
              </a:ext>
            </a:extLst>
          </p:cNvPr>
          <p:cNvSpPr txBox="1"/>
          <p:nvPr/>
        </p:nvSpPr>
        <p:spPr>
          <a:xfrm>
            <a:off x="9818793" y="2896574"/>
            <a:ext cx="1942371" cy="1258093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如方法在开发中常见的开发形式：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方法重载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方法递归</a:t>
            </a:r>
          </a:p>
        </p:txBody>
      </p:sp>
      <p:sp>
        <p:nvSpPr>
          <p:cNvPr id="35" name="文本框 13">
            <a:extLst>
              <a:ext uri="{FF2B5EF4-FFF2-40B4-BE49-F238E27FC236}">
                <a16:creationId xmlns:a16="http://schemas.microsoft.com/office/drawing/2014/main" id="{C45DFA98-930D-4B63-8196-25C83800C08A}"/>
              </a:ext>
            </a:extLst>
          </p:cNvPr>
          <p:cNvSpPr txBox="1"/>
          <p:nvPr/>
        </p:nvSpPr>
        <p:spPr>
          <a:xfrm>
            <a:off x="7246131" y="2903179"/>
            <a:ext cx="2517899" cy="999561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>
                <a:sym typeface="微软雅黑" panose="020B0503020204020204" pitchFamily="34" charset="-122"/>
              </a:rPr>
              <a:t>方法的参数传递原理是什么样的，需要注意什么问题</a:t>
            </a:r>
          </a:p>
        </p:txBody>
      </p:sp>
      <p:sp>
        <p:nvSpPr>
          <p:cNvPr id="39" name="文本框 13">
            <a:extLst>
              <a:ext uri="{FF2B5EF4-FFF2-40B4-BE49-F238E27FC236}">
                <a16:creationId xmlns:a16="http://schemas.microsoft.com/office/drawing/2014/main" id="{0ECB7DFD-6B91-4B3F-8C56-00DE13EB96BE}"/>
              </a:ext>
            </a:extLst>
          </p:cNvPr>
          <p:cNvSpPr txBox="1"/>
          <p:nvPr/>
        </p:nvSpPr>
        <p:spPr>
          <a:xfrm>
            <a:off x="951787" y="2938211"/>
            <a:ext cx="1942368" cy="1553559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方法有很多不同形式的写法，同学们需要掌握在不同的业务场景下写出合适的方法形式</a:t>
            </a:r>
          </a:p>
        </p:txBody>
      </p:sp>
      <p:sp>
        <p:nvSpPr>
          <p:cNvPr id="40" name="文本框 13">
            <a:extLst>
              <a:ext uri="{FF2B5EF4-FFF2-40B4-BE49-F238E27FC236}">
                <a16:creationId xmlns:a16="http://schemas.microsoft.com/office/drawing/2014/main" id="{26B4E691-AB8A-4369-94BF-0387257E2083}"/>
              </a:ext>
            </a:extLst>
          </p:cNvPr>
          <p:cNvSpPr txBox="1"/>
          <p:nvPr/>
        </p:nvSpPr>
        <p:spPr>
          <a:xfrm>
            <a:off x="2922680" y="2938211"/>
            <a:ext cx="2102163" cy="962628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方法定义出来是拿来调用的，只能调用才能让方法跑起来</a:t>
            </a:r>
          </a:p>
        </p:txBody>
      </p:sp>
      <p:sp>
        <p:nvSpPr>
          <p:cNvPr id="19" name="文本占位符 3">
            <a:extLst>
              <a:ext uri="{FF2B5EF4-FFF2-40B4-BE49-F238E27FC236}">
                <a16:creationId xmlns:a16="http://schemas.microsoft.com/office/drawing/2014/main" id="{46C6E6F9-642C-4396-BFE1-C71A02976F12}"/>
              </a:ext>
            </a:extLst>
          </p:cNvPr>
          <p:cNvSpPr txBox="1">
            <a:spLocks/>
          </p:cNvSpPr>
          <p:nvPr/>
        </p:nvSpPr>
        <p:spPr>
          <a:xfrm>
            <a:off x="787079" y="1072893"/>
            <a:ext cx="3730213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关于方法同学们需要学会什么</a:t>
            </a:r>
          </a:p>
        </p:txBody>
      </p:sp>
      <p:sp>
        <p:nvSpPr>
          <p:cNvPr id="24" name="文本框 13">
            <a:extLst>
              <a:ext uri="{FF2B5EF4-FFF2-40B4-BE49-F238E27FC236}">
                <a16:creationId xmlns:a16="http://schemas.microsoft.com/office/drawing/2014/main" id="{6299082C-5A83-4A82-8083-6D41E251CBA7}"/>
              </a:ext>
            </a:extLst>
          </p:cNvPr>
          <p:cNvSpPr txBox="1"/>
          <p:nvPr/>
        </p:nvSpPr>
        <p:spPr>
          <a:xfrm>
            <a:off x="5053368" y="2916997"/>
            <a:ext cx="2102163" cy="667162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方法在内存中具体是怎么去工作的</a:t>
            </a:r>
          </a:p>
        </p:txBody>
      </p:sp>
    </p:spTree>
    <p:extLst>
      <p:ext uri="{BB962C8B-B14F-4D97-AF65-F5344CB8AC3E}">
        <p14:creationId xmlns:p14="http://schemas.microsoft.com/office/powerpoint/2010/main" val="593382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16" grpId="0"/>
      <p:bldP spid="18" grpId="0" animBg="1"/>
      <p:bldP spid="20" grpId="0" animBg="1"/>
      <p:bldP spid="21" grpId="0"/>
      <p:bldP spid="22" grpId="0" animBg="1"/>
      <p:bldP spid="23" grpId="0"/>
      <p:bldP spid="28" grpId="0"/>
      <p:bldP spid="34" grpId="0"/>
      <p:bldP spid="35" grpId="0"/>
      <p:bldP spid="39" grpId="0"/>
      <p:bldP spid="40" grpId="0"/>
      <p:bldP spid="2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3165721-AE0C-4849-B485-D71B6B4898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从数组中查询指定元素的索引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41363C4-4B20-4ADA-A375-C512BE7B57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50" y="1600821"/>
            <a:ext cx="9214230" cy="1110848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需求：</a:t>
            </a:r>
            <a:endParaRPr lang="en-US" altLang="zh-CN" sz="1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设计一个方法可以接收整型数组，和要查询的元素值；最终要返回元素在该数组中的索引，</a:t>
            </a:r>
            <a:r>
              <a:rPr lang="zh-CN" altLang="en-US" dirty="0">
                <a:latin typeface="Consolas" panose="020B0609020204030204" pitchFamily="49" charset="0"/>
              </a:rPr>
              <a:t>如果数组中不存在该元素则返回 </a:t>
            </a:r>
            <a:r>
              <a:rPr lang="en-US" altLang="zh-CN" dirty="0">
                <a:latin typeface="Consolas" panose="020B0609020204030204" pitchFamily="49" charset="0"/>
              </a:rPr>
              <a:t>-1</a:t>
            </a:r>
            <a:r>
              <a:rPr lang="zh-CN" altLang="en-US" dirty="0">
                <a:latin typeface="Consolas" panose="020B0609020204030204" pitchFamily="49" charset="0"/>
              </a:rPr>
              <a:t>。</a:t>
            </a:r>
            <a:endParaRPr lang="en-US" altLang="zh-CN" dirty="0">
              <a:latin typeface="Consolas" panose="020B0609020204030204" pitchFamily="49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>
              <a:latin typeface="Consolas" panose="020B0609020204030204" pitchFamily="49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>
              <a:latin typeface="Consolas" panose="020B0609020204030204" pitchFamily="49" charset="0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7" name="文本占位符 3">
            <a:extLst>
              <a:ext uri="{FF2B5EF4-FFF2-40B4-BE49-F238E27FC236}">
                <a16:creationId xmlns:a16="http://schemas.microsoft.com/office/drawing/2014/main" id="{E256ADB8-132B-4002-9C8D-9B4E05307D08}"/>
              </a:ext>
            </a:extLst>
          </p:cNvPr>
          <p:cNvSpPr txBox="1">
            <a:spLocks/>
          </p:cNvSpPr>
          <p:nvPr/>
        </p:nvSpPr>
        <p:spPr>
          <a:xfrm>
            <a:off x="2195449" y="4054268"/>
            <a:ext cx="9581391" cy="2142009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dirty="0">
                <a:latin typeface="Consolas" panose="020B0609020204030204" pitchFamily="49" charset="0"/>
              </a:rPr>
              <a:t>分析：</a:t>
            </a:r>
            <a:endParaRPr lang="en-US" altLang="zh-CN" b="1" dirty="0">
              <a:latin typeface="Consolas" panose="020B0609020204030204" pitchFamily="49" charset="0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latin typeface="Consolas" panose="020B0609020204030204" pitchFamily="49" charset="0"/>
              </a:rPr>
              <a:t>1</a:t>
            </a:r>
            <a:r>
              <a:rPr lang="zh-CN" altLang="en-US" dirty="0">
                <a:latin typeface="Consolas" panose="020B0609020204030204" pitchFamily="49" charset="0"/>
              </a:rPr>
              <a:t>、是否需要返回值类型？是否需要参数申明？</a:t>
            </a:r>
            <a:endParaRPr lang="en-US" altLang="zh-CN" dirty="0">
              <a:latin typeface="Consolas" panose="020B0609020204030204" pitchFamily="49" charset="0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latin typeface="Consolas" panose="020B0609020204030204" pitchFamily="49" charset="0"/>
              </a:rPr>
              <a:t>2</a:t>
            </a:r>
            <a:r>
              <a:rPr lang="zh-CN" altLang="en-US" dirty="0">
                <a:latin typeface="Consolas" panose="020B0609020204030204" pitchFamily="49" charset="0"/>
              </a:rPr>
              <a:t>、定义数组，并指定要搜索的元素值，调用方法得到返回的结果输出即可。</a:t>
            </a:r>
            <a:endParaRPr lang="en-US" altLang="zh-CN" dirty="0">
              <a:latin typeface="Consolas" panose="020B0609020204030204" pitchFamily="49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3486F68-8084-42AB-BA93-45350E0891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3691" y="2945726"/>
            <a:ext cx="1966647" cy="966547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例如：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[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宋体" panose="02010600030101010101" pitchFamily="2" charset="-122"/>
                <a:ea typeface="JetBrains Mono"/>
              </a:rPr>
              <a:t>11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宋体" panose="02010600030101010101" pitchFamily="2" charset="-122"/>
                <a:ea typeface="JetBrains Mono"/>
              </a:rPr>
              <a:t>22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宋体" panose="02010600030101010101" pitchFamily="2" charset="-122"/>
                <a:ea typeface="JetBrains Mono"/>
              </a:rPr>
              <a:t>33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宋体" panose="02010600030101010101" pitchFamily="2" charset="-122"/>
                <a:ea typeface="JetBrains Mono"/>
              </a:rPr>
              <a:t>44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宋体" panose="02010600030101010101" pitchFamily="2" charset="-122"/>
                <a:ea typeface="JetBrains Mono"/>
              </a:rPr>
              <a:t>55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]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输入元素：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宋体" panose="02010600030101010101" pitchFamily="2" charset="-122"/>
                <a:ea typeface="JetBrains Mono"/>
              </a:rPr>
              <a:t>44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。返回索引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3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输入元素：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宋体" panose="02010600030101010101" pitchFamily="2" charset="-122"/>
                <a:ea typeface="JetBrains Mono"/>
              </a:rPr>
              <a:t>88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。返回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-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宋体" panose="02010600030101010101" pitchFamily="2" charset="-122"/>
                <a:ea typeface="JetBrains Mono"/>
              </a:rPr>
              <a:t>1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7731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>
            <a:extLst>
              <a:ext uri="{FF2B5EF4-FFF2-40B4-BE49-F238E27FC236}">
                <a16:creationId xmlns:a16="http://schemas.microsoft.com/office/drawing/2014/main" id="{2C933050-32FC-4413-A6BC-07C3C0B4BD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80223" y="468075"/>
            <a:ext cx="6213758" cy="578086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方法的定义和调用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方法使用常见问题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方法练习题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方法调用内存图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方法的参数传递机制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方法的参数传递案例</a:t>
            </a:r>
            <a:endParaRPr kumimoji="1" lang="en-US" altLang="zh-CN" sz="1867" b="1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打印数组内容</a:t>
            </a:r>
            <a:endParaRPr kumimoji="1" lang="en-US" altLang="zh-CN" sz="1600" b="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从数组中查询元素的索引返回</a:t>
            </a:r>
            <a:endParaRPr kumimoji="1" lang="en-US" altLang="zh-CN" sz="1600" b="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比较两个数组内容是否一样</a:t>
            </a:r>
            <a:endParaRPr kumimoji="1"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方法重载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单独使用</a:t>
            </a: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50469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3165721-AE0C-4849-B485-D71B6B4898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比较</a:t>
            </a:r>
            <a:r>
              <a:rPr lang="en-US" altLang="zh-CN" dirty="0"/>
              <a:t>2</a:t>
            </a:r>
            <a:r>
              <a:rPr lang="zh-CN" altLang="en-US" dirty="0"/>
              <a:t>个数组是否一样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41363C4-4B20-4ADA-A375-C512BE7B57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50" y="1600821"/>
            <a:ext cx="9214230" cy="1110848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需求：</a:t>
            </a:r>
            <a:endParaRPr lang="en-US" altLang="zh-CN" sz="1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Consolas" panose="020B0609020204030204" pitchFamily="49" charset="0"/>
              </a:rPr>
              <a:t>如果两个数组的类型，元素个数，元素顺序和内容是一样的我们就认为这</a:t>
            </a:r>
            <a:r>
              <a:rPr lang="en-US" altLang="zh-CN" dirty="0">
                <a:latin typeface="Consolas" panose="020B0609020204030204" pitchFamily="49" charset="0"/>
              </a:rPr>
              <a:t>2</a:t>
            </a:r>
            <a:r>
              <a:rPr lang="zh-CN" altLang="en-US" dirty="0">
                <a:latin typeface="Consolas" panose="020B0609020204030204" pitchFamily="49" charset="0"/>
              </a:rPr>
              <a:t>个数组是一模一样的。</a:t>
            </a:r>
            <a:endParaRPr lang="en-US" altLang="zh-CN" dirty="0">
              <a:latin typeface="Consolas" panose="020B0609020204030204" pitchFamily="49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>
              <a:latin typeface="Consolas" panose="020B0609020204030204" pitchFamily="49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>
              <a:latin typeface="Consolas" panose="020B0609020204030204" pitchFamily="49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>
              <a:latin typeface="Consolas" panose="020B0609020204030204" pitchFamily="49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>
              <a:latin typeface="Consolas" panose="020B0609020204030204" pitchFamily="49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Consolas" panose="020B0609020204030204" pitchFamily="49" charset="0"/>
              </a:rPr>
              <a:t>请使用方法完成：能够判断任意两个整型数组是否一样，并返回</a:t>
            </a:r>
            <a:r>
              <a:rPr lang="en-US" altLang="zh-CN" dirty="0">
                <a:latin typeface="Consolas" panose="020B0609020204030204" pitchFamily="49" charset="0"/>
              </a:rPr>
              <a:t>true</a:t>
            </a:r>
            <a:r>
              <a:rPr lang="zh-CN" altLang="en-US" dirty="0">
                <a:latin typeface="Consolas" panose="020B0609020204030204" pitchFamily="49" charset="0"/>
              </a:rPr>
              <a:t>或者</a:t>
            </a:r>
            <a:r>
              <a:rPr lang="en-US" altLang="zh-CN" dirty="0">
                <a:latin typeface="Consolas" panose="020B0609020204030204" pitchFamily="49" charset="0"/>
              </a:rPr>
              <a:t>false</a:t>
            </a:r>
            <a:r>
              <a:rPr lang="zh-CN" altLang="en-US" dirty="0">
                <a:latin typeface="Consolas" panose="020B0609020204030204" pitchFamily="49" charset="0"/>
              </a:rPr>
              <a:t>。</a:t>
            </a:r>
            <a:endParaRPr lang="en-US" altLang="zh-CN" dirty="0">
              <a:latin typeface="Consolas" panose="020B0609020204030204" pitchFamily="49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>
              <a:latin typeface="Consolas" panose="020B0609020204030204" pitchFamily="49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>
              <a:latin typeface="Consolas" panose="020B0609020204030204" pitchFamily="49" charset="0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7" name="文本占位符 3">
            <a:extLst>
              <a:ext uri="{FF2B5EF4-FFF2-40B4-BE49-F238E27FC236}">
                <a16:creationId xmlns:a16="http://schemas.microsoft.com/office/drawing/2014/main" id="{E256ADB8-132B-4002-9C8D-9B4E05307D08}"/>
              </a:ext>
            </a:extLst>
          </p:cNvPr>
          <p:cNvSpPr txBox="1">
            <a:spLocks/>
          </p:cNvSpPr>
          <p:nvPr/>
        </p:nvSpPr>
        <p:spPr>
          <a:xfrm>
            <a:off x="2195450" y="4258376"/>
            <a:ext cx="9581391" cy="2142009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dirty="0">
                <a:latin typeface="Consolas" panose="020B0609020204030204" pitchFamily="49" charset="0"/>
              </a:rPr>
              <a:t>分析：</a:t>
            </a:r>
            <a:endParaRPr lang="en-US" altLang="zh-CN" b="1" dirty="0">
              <a:latin typeface="Consolas" panose="020B0609020204030204" pitchFamily="49" charset="0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latin typeface="Consolas" panose="020B0609020204030204" pitchFamily="49" charset="0"/>
              </a:rPr>
              <a:t>1</a:t>
            </a:r>
            <a:r>
              <a:rPr lang="zh-CN" altLang="en-US" dirty="0">
                <a:latin typeface="Consolas" panose="020B0609020204030204" pitchFamily="49" charset="0"/>
              </a:rPr>
              <a:t>、定义方法：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zh-CN" altLang="en-US" dirty="0">
                <a:latin typeface="Consolas" panose="020B0609020204030204" pitchFamily="49" charset="0"/>
              </a:rPr>
              <a:t>是否需要返回值类型？是否需要申明参数？</a:t>
            </a:r>
            <a:endParaRPr lang="en-US" altLang="zh-CN" dirty="0">
              <a:latin typeface="Consolas" panose="020B0609020204030204" pitchFamily="49" charset="0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latin typeface="Consolas" panose="020B0609020204030204" pitchFamily="49" charset="0"/>
              </a:rPr>
              <a:t>2</a:t>
            </a:r>
            <a:r>
              <a:rPr lang="zh-CN" altLang="en-US" dirty="0">
                <a:latin typeface="Consolas" panose="020B0609020204030204" pitchFamily="49" charset="0"/>
              </a:rPr>
              <a:t>、在方法内部完成判断的逻辑，并返回布尔结果。</a:t>
            </a:r>
            <a:endParaRPr lang="en-US" altLang="zh-CN" dirty="0">
              <a:latin typeface="Consolas" panose="020B0609020204030204" pitchFamily="49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3486F68-8084-42AB-BA93-45350E0891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3690" y="2599624"/>
            <a:ext cx="3262516" cy="1147558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例如：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如下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个数组是一样的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[]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arrs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{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20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30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};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[]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arrs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{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20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30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145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>
            <a:extLst>
              <a:ext uri="{FF2B5EF4-FFF2-40B4-BE49-F238E27FC236}">
                <a16:creationId xmlns:a16="http://schemas.microsoft.com/office/drawing/2014/main" id="{2C933050-32FC-4413-A6BC-07C3C0B4BD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96543" y="310242"/>
            <a:ext cx="6128066" cy="574765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方法定义、调用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方法使用的常见问题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方法案例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方法调用的内存图</a:t>
            </a:r>
            <a:endParaRPr kumimoji="1"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方法的参数传递机制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方法的参数传递案例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方法重载</a:t>
            </a:r>
            <a:endParaRPr kumimoji="1"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方法重载的形式、作用</a:t>
            </a:r>
            <a:endParaRPr kumimoji="1"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方法重载的识别技巧</a:t>
            </a:r>
            <a:endParaRPr kumimoji="1"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补充知识：单独使用</a:t>
            </a: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17588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272E59C-AE33-4502-BC84-AB3007EF1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155" y="1045334"/>
            <a:ext cx="8771021" cy="517190"/>
          </a:xfrm>
        </p:spPr>
        <p:txBody>
          <a:bodyPr/>
          <a:lstStyle/>
          <a:p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方法重载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0998B1F-8301-40DB-92C8-C813317A28FB}"/>
              </a:ext>
            </a:extLst>
          </p:cNvPr>
          <p:cNvSpPr txBox="1"/>
          <p:nvPr/>
        </p:nvSpPr>
        <p:spPr>
          <a:xfrm>
            <a:off x="552128" y="1562524"/>
            <a:ext cx="88708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同一个类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中，出现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多个方法名称相同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，但是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形参列表是不同的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，那么这些方法就是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重载方法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</a:p>
        </p:txBody>
      </p:sp>
      <p:sp>
        <p:nvSpPr>
          <p:cNvPr id="16" name="标题 3">
            <a:extLst>
              <a:ext uri="{FF2B5EF4-FFF2-40B4-BE49-F238E27FC236}">
                <a16:creationId xmlns:a16="http://schemas.microsoft.com/office/drawing/2014/main" id="{703BFD5F-C2DA-410B-AACB-68F7F80173B9}"/>
              </a:ext>
            </a:extLst>
          </p:cNvPr>
          <p:cNvSpPr txBox="1">
            <a:spLocks/>
          </p:cNvSpPr>
          <p:nvPr/>
        </p:nvSpPr>
        <p:spPr>
          <a:xfrm>
            <a:off x="486155" y="20836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1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案例导学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43542D8-F4D0-4355-BA5F-46E4F52F48E9}"/>
              </a:ext>
            </a:extLst>
          </p:cNvPr>
          <p:cNvSpPr txBox="1"/>
          <p:nvPr/>
        </p:nvSpPr>
        <p:spPr>
          <a:xfrm>
            <a:off x="550138" y="2559177"/>
            <a:ext cx="3665349" cy="2458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开发武器系统，功能需求如下：</a:t>
            </a:r>
          </a:p>
          <a:p>
            <a:pPr marL="800100" lvl="1" indent="-342900">
              <a:lnSpc>
                <a:spcPct val="250000"/>
              </a:lnSpc>
              <a:buFont typeface="+mj-ea"/>
              <a:buAutoNum type="circleNumDbPlain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可以默认发一枚武器。</a:t>
            </a:r>
          </a:p>
          <a:p>
            <a:pPr marL="800100" lvl="1" indent="-342900">
              <a:lnSpc>
                <a:spcPct val="250000"/>
              </a:lnSpc>
              <a:buFont typeface="+mj-ea"/>
              <a:buAutoNum type="circleNumDbPlain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可以指定地区发射一枚武器。</a:t>
            </a:r>
          </a:p>
          <a:p>
            <a:pPr marL="800100" lvl="1" indent="-342900">
              <a:lnSpc>
                <a:spcPct val="250000"/>
              </a:lnSpc>
              <a:buFont typeface="+mj-ea"/>
              <a:buAutoNum type="circleNumDbPlain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可以指定地区发射多枚武器。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7362A9E-DBEA-42F1-B88A-2EC6184F904C}"/>
              </a:ext>
            </a:extLst>
          </p:cNvPr>
          <p:cNvSpPr txBox="1"/>
          <p:nvPr/>
        </p:nvSpPr>
        <p:spPr>
          <a:xfrm>
            <a:off x="4279470" y="2574270"/>
            <a:ext cx="4915713" cy="3936142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public class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Test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/**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）默认发一枚武器。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*/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public static void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fire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(){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  <a:t>            System</a:t>
            </a:r>
            <a:r>
              <a:rPr lang="zh-CN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  <a:t>.</a:t>
            </a:r>
            <a:r>
              <a:rPr lang="zh-CN" altLang="zh-CN" sz="1200" i="1" dirty="0">
                <a:solidFill>
                  <a:srgbClr val="871094"/>
                </a:solidFill>
                <a:latin typeface="Arial Unicode MS"/>
                <a:ea typeface="JetBrains Mono"/>
              </a:rPr>
              <a:t>out</a:t>
            </a:r>
            <a:r>
              <a:rPr lang="zh-CN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  <a:t>.println(</a:t>
            </a:r>
            <a:r>
              <a:rPr lang="zh-CN" altLang="zh-CN" sz="1200" dirty="0">
                <a:solidFill>
                  <a:srgbClr val="067D17"/>
                </a:solidFill>
                <a:latin typeface="Arial Unicode MS"/>
                <a:ea typeface="JetBrains Mono"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latin typeface="Arial Unicode MS"/>
                <a:ea typeface="JetBrains Mono"/>
              </a:rPr>
              <a:t>默认</a:t>
            </a:r>
            <a:r>
              <a:rPr lang="zh-CN" altLang="zh-CN" sz="1200" dirty="0">
                <a:solidFill>
                  <a:srgbClr val="067D17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发射一枚武器</a:t>
            </a:r>
            <a:r>
              <a:rPr lang="zh-CN" altLang="en-US" sz="1200" dirty="0">
                <a:solidFill>
                  <a:srgbClr val="067D17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给米国</a:t>
            </a:r>
            <a:r>
              <a:rPr lang="zh-CN" altLang="zh-CN" sz="1200" dirty="0">
                <a:solidFill>
                  <a:srgbClr val="067D17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！</a:t>
            </a:r>
            <a:r>
              <a:rPr lang="zh-CN" altLang="zh-CN" sz="1200" dirty="0">
                <a:solidFill>
                  <a:srgbClr val="067D17"/>
                </a:solidFill>
                <a:latin typeface="Arial Unicode MS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/**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）可以指定地区发射一枚武器。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*/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public static void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fire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String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location){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.println(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给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+location+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发射一枚武器！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/**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）可以指定地区发射多枚武器。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*/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public static void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fire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String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location 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nums){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.println(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给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+location+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发射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+nums+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枚武器！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DF004D1-BCE7-4AB2-91A1-B7045C2B6825}"/>
              </a:ext>
            </a:extLst>
          </p:cNvPr>
          <p:cNvSpPr txBox="1"/>
          <p:nvPr/>
        </p:nvSpPr>
        <p:spPr>
          <a:xfrm>
            <a:off x="9750371" y="2600819"/>
            <a:ext cx="2268565" cy="1019959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fire();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fire(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米国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fire(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岛国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1000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TextBox 11">
            <a:extLst>
              <a:ext uri="{FF2B5EF4-FFF2-40B4-BE49-F238E27FC236}">
                <a16:creationId xmlns:a16="http://schemas.microsoft.com/office/drawing/2014/main" id="{6E7C8B39-C608-4706-B0EE-0C66ED50C2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87978" y="4094277"/>
            <a:ext cx="2393350" cy="1156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047FF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调用方法的时候</a:t>
            </a:r>
            <a:r>
              <a:rPr lang="en-US" altLang="zh-CN" sz="1600" b="1" dirty="0">
                <a:solidFill>
                  <a:srgbClr val="047FF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047FF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</a:t>
            </a:r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通过参数的不同</a:t>
            </a:r>
            <a:r>
              <a:rPr lang="zh-CN" altLang="en-US" sz="1600" b="1" dirty="0">
                <a:solidFill>
                  <a:srgbClr val="047FF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来区分</a:t>
            </a:r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调用的是哪个方法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5FC1396-E3CE-4787-AE57-93A99754A055}"/>
              </a:ext>
            </a:extLst>
          </p:cNvPr>
          <p:cNvCxnSpPr>
            <a:cxnSpLocks/>
          </p:cNvCxnSpPr>
          <p:nvPr/>
        </p:nvCxnSpPr>
        <p:spPr>
          <a:xfrm>
            <a:off x="5873858" y="2742877"/>
            <a:ext cx="1" cy="51951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14428A29-1004-4432-9ED8-F0F66873E202}"/>
              </a:ext>
            </a:extLst>
          </p:cNvPr>
          <p:cNvCxnSpPr>
            <a:cxnSpLocks/>
          </p:cNvCxnSpPr>
          <p:nvPr/>
        </p:nvCxnSpPr>
        <p:spPr>
          <a:xfrm flipH="1">
            <a:off x="5726624" y="4270477"/>
            <a:ext cx="29970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A987E5AF-05FF-43DB-8A13-0613AFEAE601}"/>
              </a:ext>
            </a:extLst>
          </p:cNvPr>
          <p:cNvCxnSpPr>
            <a:cxnSpLocks/>
          </p:cNvCxnSpPr>
          <p:nvPr/>
        </p:nvCxnSpPr>
        <p:spPr>
          <a:xfrm>
            <a:off x="5873858" y="2742877"/>
            <a:ext cx="393404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C02BD593-0621-4992-920A-BCB71E30D729}"/>
              </a:ext>
            </a:extLst>
          </p:cNvPr>
          <p:cNvCxnSpPr>
            <a:cxnSpLocks/>
          </p:cNvCxnSpPr>
          <p:nvPr/>
        </p:nvCxnSpPr>
        <p:spPr>
          <a:xfrm flipV="1">
            <a:off x="8723662" y="3194837"/>
            <a:ext cx="1084243" cy="108645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6B9400E0-D68D-4345-A10F-F91D9D95E009}"/>
              </a:ext>
            </a:extLst>
          </p:cNvPr>
          <p:cNvCxnSpPr>
            <a:cxnSpLocks/>
          </p:cNvCxnSpPr>
          <p:nvPr/>
        </p:nvCxnSpPr>
        <p:spPr>
          <a:xfrm flipV="1">
            <a:off x="8415899" y="3498028"/>
            <a:ext cx="1413278" cy="18589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EE922987-67C1-4283-9AC7-A0C72AF7B138}"/>
              </a:ext>
            </a:extLst>
          </p:cNvPr>
          <p:cNvCxnSpPr>
            <a:cxnSpLocks/>
          </p:cNvCxnSpPr>
          <p:nvPr/>
        </p:nvCxnSpPr>
        <p:spPr>
          <a:xfrm flipH="1">
            <a:off x="5726624" y="5356934"/>
            <a:ext cx="2689275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05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1" grpId="0" animBg="1"/>
      <p:bldP spid="24" grpId="0" animBg="1"/>
      <p:bldP spid="2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D56B59E-44E5-4C9C-AA7B-BF9936ED9800}"/>
              </a:ext>
            </a:extLst>
          </p:cNvPr>
          <p:cNvSpPr txBox="1"/>
          <p:nvPr/>
        </p:nvSpPr>
        <p:spPr>
          <a:xfrm>
            <a:off x="548639" y="1239704"/>
            <a:ext cx="11020154" cy="1304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方法重载的作用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可读性好，方法名称相同提示是同一类型的功能，通过形参不同实现功能差异化的选择，这是一种专业的代码设计。</a:t>
            </a:r>
          </a:p>
        </p:txBody>
      </p:sp>
    </p:spTree>
    <p:extLst>
      <p:ext uri="{BB962C8B-B14F-4D97-AF65-F5344CB8AC3E}">
        <p14:creationId xmlns:p14="http://schemas.microsoft.com/office/powerpoint/2010/main" val="24129253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3">
            <a:extLst>
              <a:ext uri="{FF2B5EF4-FFF2-40B4-BE49-F238E27FC236}">
                <a16:creationId xmlns:a16="http://schemas.microsoft.com/office/drawing/2014/main" id="{60160A74-29B4-40CB-A638-2DD6581E62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33735" y="1668909"/>
            <a:ext cx="6989993" cy="1760091"/>
          </a:xfrm>
        </p:spPr>
        <p:txBody>
          <a:bodyPr/>
          <a:lstStyle/>
          <a:p>
            <a:r>
              <a:rPr kumimoji="1" lang="zh-CN" altLang="en-US" sz="1600" dirty="0">
                <a:latin typeface="Consolas" panose="020B0609020204030204" pitchFamily="49" charset="0"/>
              </a:rPr>
              <a:t>方法重载是什么样的？</a:t>
            </a:r>
            <a:endParaRPr kumimoji="1" lang="en-US" altLang="zh-CN" sz="1600" dirty="0">
              <a:latin typeface="Consolas" panose="020B0609020204030204" pitchFamily="49" charset="0"/>
            </a:endParaRPr>
          </a:p>
          <a:p>
            <a:pPr marL="895335" lvl="1" indent="-285750">
              <a:buFont typeface="Wingdings" panose="05000000000000000000" pitchFamily="2" charset="2"/>
              <a:buChar char="l"/>
            </a:pPr>
            <a:r>
              <a:rPr kumimoji="1"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同一个类中，多个方法的名称相同，形参列表不同。</a:t>
            </a:r>
            <a:endParaRPr kumimoji="1"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/>
            <a:endParaRPr kumimoji="1" lang="en-US" altLang="zh-CN" sz="1400" dirty="0">
              <a:latin typeface="Consolas" panose="020B0609020204030204" pitchFamily="49" charset="0"/>
            </a:endParaRPr>
          </a:p>
          <a:p>
            <a:pPr lvl="1"/>
            <a:endParaRPr kumimoji="1" lang="en-US" altLang="zh-CN" dirty="0">
              <a:latin typeface="Consolas" panose="020B060902020403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6808682-42ED-4D44-8399-A17D22DC0FC6}"/>
              </a:ext>
            </a:extLst>
          </p:cNvPr>
          <p:cNvSpPr txBox="1"/>
          <p:nvPr/>
        </p:nvSpPr>
        <p:spPr>
          <a:xfrm>
            <a:off x="4633736" y="3429000"/>
            <a:ext cx="7416195" cy="1497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Consolas" panose="020B0609020204030204" pitchFamily="49" charset="0"/>
              </a:rPr>
              <a:t>2. </a:t>
            </a:r>
            <a:r>
              <a:rPr kumimoji="1" lang="zh-CN" altLang="en-US" sz="1600" dirty="0">
                <a:latin typeface="Consolas" panose="020B0609020204030204" pitchFamily="49" charset="0"/>
              </a:rPr>
              <a:t>使用方法重载的好处 ？</a:t>
            </a:r>
            <a:endParaRPr kumimoji="1" lang="en-US" altLang="zh-CN" sz="1600" dirty="0">
              <a:latin typeface="Consolas" panose="020B0609020204030204" pitchFamily="49" charset="0"/>
            </a:endParaRPr>
          </a:p>
          <a:p>
            <a:pPr marL="895335" lvl="1" indent="-285750" eaLnBrk="0" fontAlgn="base" hangingPunct="0">
              <a:lnSpc>
                <a:spcPct val="2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kumimoji="1"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对于相似功能的业务场景：可读性好，方法名称相同提示是同一类型的功能，通过形参不同实现功能差异化的选择，这是一种专业的代码设计。</a:t>
            </a:r>
          </a:p>
        </p:txBody>
      </p:sp>
    </p:spTree>
    <p:extLst>
      <p:ext uri="{BB962C8B-B14F-4D97-AF65-F5344CB8AC3E}">
        <p14:creationId xmlns:p14="http://schemas.microsoft.com/office/powerpoint/2010/main" val="417334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>
            <a:extLst>
              <a:ext uri="{FF2B5EF4-FFF2-40B4-BE49-F238E27FC236}">
                <a16:creationId xmlns:a16="http://schemas.microsoft.com/office/drawing/2014/main" id="{2C933050-32FC-4413-A6BC-07C3C0B4BD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0214" y="310242"/>
            <a:ext cx="6144395" cy="540802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方法定义、调用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方法使用的常见问题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方法案例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方法调用的内存图</a:t>
            </a:r>
            <a:endParaRPr kumimoji="1"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方法的参数传递机制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方法的参数传递案例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方法重载</a:t>
            </a:r>
            <a:endParaRPr kumimoji="1"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方法重载的形式、作用</a:t>
            </a:r>
            <a:endParaRPr kumimoji="1"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方法重载的识别技巧</a:t>
            </a:r>
            <a:endParaRPr kumimoji="1"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补充知识：单独使用</a:t>
            </a: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09181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占位符 3">
            <a:extLst>
              <a:ext uri="{FF2B5EF4-FFF2-40B4-BE49-F238E27FC236}">
                <a16:creationId xmlns:a16="http://schemas.microsoft.com/office/drawing/2014/main" id="{0A9B587C-F0C1-40DC-9A0A-F3AE7E64FDDA}"/>
              </a:ext>
            </a:extLst>
          </p:cNvPr>
          <p:cNvSpPr txBox="1">
            <a:spLocks/>
          </p:cNvSpPr>
          <p:nvPr/>
        </p:nvSpPr>
        <p:spPr>
          <a:xfrm>
            <a:off x="564969" y="94609"/>
            <a:ext cx="8856617" cy="4047214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kumimoji="1" lang="zh-CN" altLang="en-US" dirty="0">
                <a:latin typeface="Consolas" panose="020B0609020204030204" pitchFamily="49" charset="0"/>
              </a:rPr>
              <a:t>方法重载的识别技巧</a:t>
            </a:r>
            <a:endParaRPr kumimoji="1" lang="en-US" altLang="zh-CN" dirty="0">
              <a:latin typeface="Consolas" panose="020B0609020204030204" pitchFamily="49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b="0" dirty="0"/>
              <a:t>只要是</a:t>
            </a:r>
            <a:r>
              <a:rPr kumimoji="1" lang="zh-CN" altLang="en-US" sz="1600" b="0" dirty="0">
                <a:solidFill>
                  <a:srgbClr val="C00000"/>
                </a:solidFill>
              </a:rPr>
              <a:t>同一个类中，方法名称相同、形参列表不同</a:t>
            </a:r>
            <a:r>
              <a:rPr kumimoji="1" lang="zh-CN" altLang="en-US" sz="1600" b="0" dirty="0"/>
              <a:t>，那么他们就是重载的方法，其他都不管！（如：修饰符，返回值类型都无所谓）</a:t>
            </a:r>
            <a:endParaRPr kumimoji="1" lang="en-US" altLang="zh-CN" sz="1600" b="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037D3DF-8BFA-4902-B277-1C31081E489F}"/>
              </a:ext>
            </a:extLst>
          </p:cNvPr>
          <p:cNvSpPr txBox="1"/>
          <p:nvPr/>
        </p:nvSpPr>
        <p:spPr>
          <a:xfrm>
            <a:off x="564969" y="3169281"/>
            <a:ext cx="7133952" cy="519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形参列表不同指的是：形参的</a:t>
            </a:r>
            <a:r>
              <a:rPr kumimoji="1"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个数、类型、顺序</a:t>
            </a: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不同，不关心形参的名称。</a:t>
            </a: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5323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3">
            <a:extLst>
              <a:ext uri="{FF2B5EF4-FFF2-40B4-BE49-F238E27FC236}">
                <a16:creationId xmlns:a16="http://schemas.microsoft.com/office/drawing/2014/main" id="{60160A74-29B4-40CB-A638-2DD6581E62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33735" y="1668909"/>
            <a:ext cx="6989993" cy="1760091"/>
          </a:xfrm>
        </p:spPr>
        <p:txBody>
          <a:bodyPr/>
          <a:lstStyle/>
          <a:p>
            <a:r>
              <a:rPr kumimoji="1" lang="zh-CN" altLang="en-US" sz="1600" dirty="0">
                <a:latin typeface="Consolas" panose="020B0609020204030204" pitchFamily="49" charset="0"/>
              </a:rPr>
              <a:t>方法重载的关键要求是什么样的？</a:t>
            </a:r>
            <a:endParaRPr kumimoji="1" lang="en-US" altLang="zh-CN" sz="1600" dirty="0">
              <a:latin typeface="Consolas" panose="020B0609020204030204" pitchFamily="49" charset="0"/>
            </a:endParaRPr>
          </a:p>
          <a:p>
            <a:pPr marL="895335" lvl="1" indent="-285750"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同一个类中，多个方法的名称相同，形参列表不同，其他无所谓。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/>
            <a:endParaRPr kumimoji="1" lang="en-US" altLang="zh-CN" dirty="0">
              <a:latin typeface="Consolas" panose="020B060902020403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6808682-42ED-4D44-8399-A17D22DC0FC6}"/>
              </a:ext>
            </a:extLst>
          </p:cNvPr>
          <p:cNvSpPr txBox="1"/>
          <p:nvPr/>
        </p:nvSpPr>
        <p:spPr>
          <a:xfrm>
            <a:off x="4633736" y="3429000"/>
            <a:ext cx="7416195" cy="845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Consolas" panose="020B0609020204030204" pitchFamily="49" charset="0"/>
              </a:rPr>
              <a:t>2.</a:t>
            </a:r>
            <a:r>
              <a:rPr kumimoji="1" lang="zh-CN" altLang="en-US" sz="1600" dirty="0">
                <a:latin typeface="Consolas" panose="020B0609020204030204" pitchFamily="49" charset="0"/>
              </a:rPr>
              <a:t>形参列表不同指的是什么？</a:t>
            </a:r>
            <a:endParaRPr kumimoji="1" lang="en-US" altLang="zh-CN" sz="1600" dirty="0">
              <a:latin typeface="Consolas" panose="020B0609020204030204" pitchFamily="49" charset="0"/>
            </a:endParaRPr>
          </a:p>
          <a:p>
            <a:pPr marL="895335" lvl="1" indent="-28575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形参的个数、类型、顺序不同。不关心形参的名称。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400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>
            <a:extLst>
              <a:ext uri="{FF2B5EF4-FFF2-40B4-BE49-F238E27FC236}">
                <a16:creationId xmlns:a16="http://schemas.microsoft.com/office/drawing/2014/main" id="{2C933050-32FC-4413-A6BC-07C3C0B4BD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51673" y="353774"/>
            <a:ext cx="6213758" cy="578086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方法定义、调用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方法完整的定义形式、调用</a:t>
            </a:r>
            <a:endParaRPr kumimoji="1"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方法的其他定义形式、调用</a:t>
            </a:r>
            <a:endParaRPr kumimoji="1" lang="en-US" altLang="zh-CN" sz="1600" b="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方法使用的常见问题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方法案例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方法调用的内存图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方法的参数传递机制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方法的参数传递案例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方法重载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补充知识：单独使用</a:t>
            </a: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90319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>
            <a:extLst>
              <a:ext uri="{FF2B5EF4-FFF2-40B4-BE49-F238E27FC236}">
                <a16:creationId xmlns:a16="http://schemas.microsoft.com/office/drawing/2014/main" id="{2C933050-32FC-4413-A6BC-07C3C0B4BD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92097" y="361082"/>
            <a:ext cx="4810330" cy="540802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方法定义、调用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方法使用的常见问题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方法案例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方法调用的内存图</a:t>
            </a:r>
            <a:endParaRPr kumimoji="1"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方法的参数传递机制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方法的参数传递案例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方法重载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补充知识：单独使用</a:t>
            </a:r>
            <a:r>
              <a:rPr kumimoji="1" lang="en-US" altLang="zh-CN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</a:t>
            </a: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9370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文本框 53">
            <a:extLst>
              <a:ext uri="{FF2B5EF4-FFF2-40B4-BE49-F238E27FC236}">
                <a16:creationId xmlns:a16="http://schemas.microsoft.com/office/drawing/2014/main" id="{CDA3A2A5-3933-4159-AE28-7D87645A8EB6}"/>
              </a:ext>
            </a:extLst>
          </p:cNvPr>
          <p:cNvSpPr txBox="1"/>
          <p:nvPr/>
        </p:nvSpPr>
        <p:spPr>
          <a:xfrm>
            <a:off x="846595" y="1057302"/>
            <a:ext cx="10181384" cy="1073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</a:t>
            </a: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关键字单独使用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return;    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---&gt;   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可以立即跳出并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结束当前方法的执行。</a:t>
            </a: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61D1B7DB-8AC8-4B5F-8325-54C210621DE3}"/>
              </a:ext>
            </a:extLst>
          </p:cNvPr>
          <p:cNvSpPr txBox="1"/>
          <p:nvPr/>
        </p:nvSpPr>
        <p:spPr>
          <a:xfrm>
            <a:off x="955729" y="2213219"/>
            <a:ext cx="5140271" cy="4494628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Test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main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[] args) {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开始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chu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10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结束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chu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a 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b){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if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(b ==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err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您的数据有误！！不执行！！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return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//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直接结束当前方法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chu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c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a / b;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除法结果是：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c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1085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3">
            <a:extLst>
              <a:ext uri="{FF2B5EF4-FFF2-40B4-BE49-F238E27FC236}">
                <a16:creationId xmlns:a16="http://schemas.microsoft.com/office/drawing/2014/main" id="{60160A74-29B4-40CB-A638-2DD6581E62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1238" y="2171535"/>
            <a:ext cx="6989993" cy="1760091"/>
          </a:xfrm>
        </p:spPr>
        <p:txBody>
          <a:bodyPr/>
          <a:lstStyle/>
          <a:p>
            <a:pPr>
              <a:lnSpc>
                <a:spcPct val="250000"/>
              </a:lnSpc>
            </a:pPr>
            <a:r>
              <a:rPr kumimoji="1" lang="zh-CN" altLang="en-US" sz="1600" dirty="0">
                <a:latin typeface="Consolas" panose="020B0609020204030204" pitchFamily="49" charset="0"/>
              </a:rPr>
              <a:t>如果要直接结束当前方法的执行，怎么解决？</a:t>
            </a:r>
            <a:endParaRPr kumimoji="1" lang="en-US" altLang="zh-CN" sz="1600" dirty="0">
              <a:latin typeface="Consolas" panose="020B0609020204030204" pitchFamily="49" charset="0"/>
            </a:endParaRPr>
          </a:p>
          <a:p>
            <a:pPr marL="781035" lvl="1" indent="-1714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kumimoji="1"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return;</a:t>
            </a:r>
            <a:r>
              <a:rPr kumimoji="1"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跳出并立即结束所在方法的执行。</a:t>
            </a:r>
            <a:endParaRPr kumimoji="1"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kumimoji="1"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break; </a:t>
            </a:r>
            <a:r>
              <a:rPr kumimoji="1"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跳出并结束当前所在循环的执行。</a:t>
            </a:r>
            <a:endParaRPr kumimoji="1"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kumimoji="1"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continue; </a:t>
            </a:r>
            <a:r>
              <a:rPr kumimoji="1"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结束当前所在循环的当次继续，进入下一次执行。</a:t>
            </a:r>
            <a:endParaRPr kumimoji="1"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924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645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占位符 3">
            <a:extLst>
              <a:ext uri="{FF2B5EF4-FFF2-40B4-BE49-F238E27FC236}">
                <a16:creationId xmlns:a16="http://schemas.microsoft.com/office/drawing/2014/main" id="{57B70709-3842-4151-86BD-E249E98D2F55}"/>
              </a:ext>
            </a:extLst>
          </p:cNvPr>
          <p:cNvSpPr txBox="1">
            <a:spLocks/>
          </p:cNvSpPr>
          <p:nvPr/>
        </p:nvSpPr>
        <p:spPr>
          <a:xfrm>
            <a:off x="778106" y="1102524"/>
            <a:ext cx="238394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Consolas" panose="020B0609020204030204" pitchFamily="49" charset="0"/>
              </a:rPr>
              <a:t>方法定义的完整格式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1B56F74D-B82D-49D6-B9FF-13C27172E6DE}"/>
              </a:ext>
            </a:extLst>
          </p:cNvPr>
          <p:cNvSpPr txBox="1"/>
          <p:nvPr/>
        </p:nvSpPr>
        <p:spPr>
          <a:xfrm>
            <a:off x="813821" y="1806764"/>
            <a:ext cx="3041246" cy="1520673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修饰符 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返回值类型 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方法名(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形参列表 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){</a:t>
            </a:r>
            <a:b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方法体</a:t>
            </a:r>
            <a:r>
              <a:rPr lang="zh-CN" altLang="en-US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2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需要执行的功能代码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</a:t>
            </a:r>
            <a:r>
              <a:rPr lang="zh-CN" altLang="zh-CN" sz="1200" dirty="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 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返回值;</a:t>
            </a:r>
            <a:b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2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文本占位符 3">
            <a:extLst>
              <a:ext uri="{FF2B5EF4-FFF2-40B4-BE49-F238E27FC236}">
                <a16:creationId xmlns:a16="http://schemas.microsoft.com/office/drawing/2014/main" id="{7D893153-54D0-41FD-9869-CA7EC073310F}"/>
              </a:ext>
            </a:extLst>
          </p:cNvPr>
          <p:cNvSpPr txBox="1">
            <a:spLocks/>
          </p:cNvSpPr>
          <p:nvPr/>
        </p:nvSpPr>
        <p:spPr>
          <a:xfrm>
            <a:off x="5543888" y="1096044"/>
            <a:ext cx="4573974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Consolas" panose="020B0609020204030204" pitchFamily="49" charset="0"/>
              </a:rPr>
              <a:t>示例：使用方法对</a:t>
            </a:r>
            <a:r>
              <a:rPr kumimoji="1" lang="en-US" altLang="zh-CN" dirty="0">
                <a:latin typeface="Consolas" panose="020B0609020204030204" pitchFamily="49" charset="0"/>
              </a:rPr>
              <a:t>2</a:t>
            </a:r>
            <a:r>
              <a:rPr kumimoji="1" lang="zh-CN" altLang="en-US" dirty="0">
                <a:latin typeface="Consolas" panose="020B0609020204030204" pitchFamily="49" charset="0"/>
              </a:rPr>
              <a:t>个整数求和并返回。</a:t>
            </a:r>
          </a:p>
        </p:txBody>
      </p:sp>
      <p:sp>
        <p:nvSpPr>
          <p:cNvPr id="39" name="文本占位符 3">
            <a:extLst>
              <a:ext uri="{FF2B5EF4-FFF2-40B4-BE49-F238E27FC236}">
                <a16:creationId xmlns:a16="http://schemas.microsoft.com/office/drawing/2014/main" id="{B4398DED-7365-43D8-B856-0894618D59F4}"/>
              </a:ext>
            </a:extLst>
          </p:cNvPr>
          <p:cNvSpPr txBox="1">
            <a:spLocks/>
          </p:cNvSpPr>
          <p:nvPr/>
        </p:nvSpPr>
        <p:spPr>
          <a:xfrm>
            <a:off x="793180" y="3737282"/>
            <a:ext cx="1820845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Consolas" panose="020B0609020204030204" pitchFamily="49" charset="0"/>
              </a:rPr>
              <a:t>方法的调用格式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6F5A27C-F940-4BC2-9EFF-EC1413116776}"/>
              </a:ext>
            </a:extLst>
          </p:cNvPr>
          <p:cNvSpPr txBox="1"/>
          <p:nvPr/>
        </p:nvSpPr>
        <p:spPr>
          <a:xfrm>
            <a:off x="869477" y="4868830"/>
            <a:ext cx="1283630" cy="427105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方法名</a:t>
            </a:r>
            <a:r>
              <a:rPr lang="en-US" altLang="zh-CN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(…);</a:t>
            </a:r>
            <a:r>
              <a:rPr lang="zh-CN" altLang="zh-CN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endParaRPr lang="en-US" altLang="zh-CN" sz="16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C9676ED-A8C7-46D4-BFD2-33EBD1D349FB}"/>
              </a:ext>
            </a:extLst>
          </p:cNvPr>
          <p:cNvSpPr txBox="1"/>
          <p:nvPr/>
        </p:nvSpPr>
        <p:spPr>
          <a:xfrm>
            <a:off x="869477" y="5608612"/>
            <a:ext cx="2292578" cy="616644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sum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add(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20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System.out.println(sum);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B5D3C1E-117F-40FE-BDD9-CDDD68D586B1}"/>
              </a:ext>
            </a:extLst>
          </p:cNvPr>
          <p:cNvSpPr txBox="1"/>
          <p:nvPr/>
        </p:nvSpPr>
        <p:spPr>
          <a:xfrm>
            <a:off x="793180" y="4254472"/>
            <a:ext cx="5112674" cy="427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方法必须调用才可以跑起来，调用格式：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9" name="TextBox 3">
            <a:extLst>
              <a:ext uri="{FF2B5EF4-FFF2-40B4-BE49-F238E27FC236}">
                <a16:creationId xmlns:a16="http://schemas.microsoft.com/office/drawing/2014/main" id="{ED61557E-38F2-45C5-BED0-DF0E12FFF43D}"/>
              </a:ext>
            </a:extLst>
          </p:cNvPr>
          <p:cNvSpPr txBox="1"/>
          <p:nvPr/>
        </p:nvSpPr>
        <p:spPr>
          <a:xfrm>
            <a:off x="5543889" y="1806764"/>
            <a:ext cx="4136140" cy="1447640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33B3"/>
              </a:solidFill>
              <a:latin typeface="Consolas" panose="020B0609020204030204" pitchFamily="49" charset="0"/>
              <a:ea typeface="JetBrains Mono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static </a:t>
            </a: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   </a:t>
            </a:r>
            <a:r>
              <a:rPr lang="zh-CN" altLang="zh-CN" sz="1200" dirty="0">
                <a:solidFill>
                  <a:srgbClr val="00627A"/>
                </a:solidFill>
                <a:latin typeface="Consolas" panose="020B0609020204030204" pitchFamily="49" charset="0"/>
                <a:ea typeface="JetBrains Mono"/>
              </a:rPr>
              <a:t>add</a:t>
            </a:r>
            <a:r>
              <a:rPr lang="en-US" altLang="zh-CN" sz="1200" dirty="0">
                <a:solidFill>
                  <a:srgbClr val="00627A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a ,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b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){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c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a + b;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return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c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en-US" altLang="zh-CN" sz="12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CD845E9-4C2B-4ADF-B1E3-12FC5996561A}"/>
              </a:ext>
            </a:extLst>
          </p:cNvPr>
          <p:cNvSpPr/>
          <p:nvPr/>
        </p:nvSpPr>
        <p:spPr>
          <a:xfrm>
            <a:off x="5609460" y="2156896"/>
            <a:ext cx="1208868" cy="2557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29CA165-9266-4C68-93F8-D9AC84C95D65}"/>
              </a:ext>
            </a:extLst>
          </p:cNvPr>
          <p:cNvSpPr txBox="1"/>
          <p:nvPr/>
        </p:nvSpPr>
        <p:spPr>
          <a:xfrm>
            <a:off x="5619289" y="1879461"/>
            <a:ext cx="10214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方法的修饰符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975ABD8-2F25-4370-B16C-9CEC5524661F}"/>
              </a:ext>
            </a:extLst>
          </p:cNvPr>
          <p:cNvSpPr/>
          <p:nvPr/>
        </p:nvSpPr>
        <p:spPr>
          <a:xfrm>
            <a:off x="6942314" y="2167100"/>
            <a:ext cx="565683" cy="2557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309A64E-500E-4F28-8190-E017646703EA}"/>
              </a:ext>
            </a:extLst>
          </p:cNvPr>
          <p:cNvSpPr txBox="1"/>
          <p:nvPr/>
        </p:nvSpPr>
        <p:spPr>
          <a:xfrm>
            <a:off x="6750009" y="1879461"/>
            <a:ext cx="8819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返回值类型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5709E19-C117-40C8-97D0-D20AAC6BA117}"/>
              </a:ext>
            </a:extLst>
          </p:cNvPr>
          <p:cNvSpPr/>
          <p:nvPr/>
        </p:nvSpPr>
        <p:spPr>
          <a:xfrm>
            <a:off x="7631982" y="2167100"/>
            <a:ext cx="325471" cy="2557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9BAEC7A-C1F2-4083-9F32-24586566ECDF}"/>
              </a:ext>
            </a:extLst>
          </p:cNvPr>
          <p:cNvSpPr txBox="1"/>
          <p:nvPr/>
        </p:nvSpPr>
        <p:spPr>
          <a:xfrm>
            <a:off x="7537507" y="1863636"/>
            <a:ext cx="7425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方法名称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7AAA94C4-02D6-45AF-891B-B182A7B71686}"/>
              </a:ext>
            </a:extLst>
          </p:cNvPr>
          <p:cNvSpPr/>
          <p:nvPr/>
        </p:nvSpPr>
        <p:spPr>
          <a:xfrm>
            <a:off x="8109853" y="2167100"/>
            <a:ext cx="1172705" cy="2557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3A4B84A-508C-4900-BD75-8CE6D38B0366}"/>
              </a:ext>
            </a:extLst>
          </p:cNvPr>
          <p:cNvSpPr txBox="1"/>
          <p:nvPr/>
        </p:nvSpPr>
        <p:spPr>
          <a:xfrm>
            <a:off x="8263085" y="1879461"/>
            <a:ext cx="7425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形参列表</a:t>
            </a: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E3C8A04E-8B52-4463-8978-355D1DDFD638}"/>
              </a:ext>
            </a:extLst>
          </p:cNvPr>
          <p:cNvCxnSpPr>
            <a:cxnSpLocks/>
          </p:cNvCxnSpPr>
          <p:nvPr/>
        </p:nvCxnSpPr>
        <p:spPr>
          <a:xfrm>
            <a:off x="5996917" y="2657623"/>
            <a:ext cx="14762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7436B493-9538-403C-9F1C-2D53001675C2}"/>
              </a:ext>
            </a:extLst>
          </p:cNvPr>
          <p:cNvSpPr txBox="1"/>
          <p:nvPr/>
        </p:nvSpPr>
        <p:spPr>
          <a:xfrm>
            <a:off x="7507997" y="2507338"/>
            <a:ext cx="11608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100" b="1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方法的执行代码</a:t>
            </a: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D49CB8EF-F652-4244-8081-01ABF8E6CD32}"/>
              </a:ext>
            </a:extLst>
          </p:cNvPr>
          <p:cNvCxnSpPr>
            <a:cxnSpLocks/>
          </p:cNvCxnSpPr>
          <p:nvPr/>
        </p:nvCxnSpPr>
        <p:spPr>
          <a:xfrm>
            <a:off x="5996917" y="2957257"/>
            <a:ext cx="14762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FF3AB025-F7F4-494B-96AC-5BCFAEA16556}"/>
              </a:ext>
            </a:extLst>
          </p:cNvPr>
          <p:cNvSpPr txBox="1"/>
          <p:nvPr/>
        </p:nvSpPr>
        <p:spPr>
          <a:xfrm>
            <a:off x="7546237" y="2830299"/>
            <a:ext cx="6030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100" b="1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返回值</a:t>
            </a:r>
          </a:p>
        </p:txBody>
      </p:sp>
    </p:spTree>
    <p:extLst>
      <p:ext uri="{BB962C8B-B14F-4D97-AF65-F5344CB8AC3E}">
        <p14:creationId xmlns:p14="http://schemas.microsoft.com/office/powerpoint/2010/main" val="258497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/>
      <p:bldP spid="39" grpId="0"/>
      <p:bldP spid="41" grpId="0" animBg="1"/>
      <p:bldP spid="42" grpId="0" animBg="1"/>
      <p:bldP spid="31" grpId="0"/>
      <p:bldP spid="29" grpId="0" animBg="1"/>
      <p:bldP spid="30" grpId="0" animBg="1"/>
      <p:bldP spid="33" grpId="0"/>
      <p:bldP spid="34" grpId="0" animBg="1"/>
      <p:bldP spid="36" grpId="0"/>
      <p:bldP spid="37" grpId="0" animBg="1"/>
      <p:bldP spid="43" grpId="0"/>
      <p:bldP spid="44" grpId="0" animBg="1"/>
      <p:bldP spid="46" grpId="0"/>
      <p:bldP spid="48" grpId="0"/>
      <p:bldP spid="5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占位符 3">
            <a:extLst>
              <a:ext uri="{FF2B5EF4-FFF2-40B4-BE49-F238E27FC236}">
                <a16:creationId xmlns:a16="http://schemas.microsoft.com/office/drawing/2014/main" id="{57B70709-3842-4151-86BD-E249E98D2F55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Consolas" panose="020B0609020204030204" pitchFamily="49" charset="0"/>
              </a:rPr>
              <a:t>方法的调用流程 </a:t>
            </a:r>
            <a:r>
              <a:rPr kumimoji="1" lang="en-US" altLang="zh-CN" dirty="0">
                <a:latin typeface="Consolas" panose="020B0609020204030204" pitchFamily="49" charset="0"/>
              </a:rPr>
              <a:t>- Debug</a:t>
            </a:r>
            <a:endParaRPr kumimoji="1" lang="zh-CN" altLang="en-US" dirty="0">
              <a:latin typeface="Consolas" panose="020B0609020204030204" pitchFamily="49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BCA5130-40BF-4FFB-9A00-208AFBE9C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80" y="1643830"/>
            <a:ext cx="4940620" cy="357034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8AA6DBA-B976-47EA-9367-1C7765EE9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607" y="1720310"/>
            <a:ext cx="4884107" cy="31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71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占位符 3">
            <a:extLst>
              <a:ext uri="{FF2B5EF4-FFF2-40B4-BE49-F238E27FC236}">
                <a16:creationId xmlns:a16="http://schemas.microsoft.com/office/drawing/2014/main" id="{57B70709-3842-4151-86BD-E249E98D2F55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Consolas" panose="020B0609020204030204" pitchFamily="49" charset="0"/>
              </a:rPr>
              <a:t>方法的调用流程 </a:t>
            </a:r>
            <a:r>
              <a:rPr kumimoji="1" lang="en-US" altLang="zh-CN" dirty="0">
                <a:latin typeface="Consolas" panose="020B0609020204030204" pitchFamily="49" charset="0"/>
              </a:rPr>
              <a:t>- Debug</a:t>
            </a:r>
            <a:endParaRPr kumimoji="1" lang="zh-CN" altLang="en-US" dirty="0">
              <a:latin typeface="Consolas" panose="020B0609020204030204" pitchFamily="49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629ED6-34E0-4D3B-9DBB-94705545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272" y="1668322"/>
            <a:ext cx="5337552" cy="36557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281347F-63A1-46A8-A22D-D7056BC63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1902362"/>
            <a:ext cx="4589436" cy="289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79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占位符 3">
            <a:extLst>
              <a:ext uri="{FF2B5EF4-FFF2-40B4-BE49-F238E27FC236}">
                <a16:creationId xmlns:a16="http://schemas.microsoft.com/office/drawing/2014/main" id="{57B70709-3842-4151-86BD-E249E98D2F55}"/>
              </a:ext>
            </a:extLst>
          </p:cNvPr>
          <p:cNvSpPr txBox="1">
            <a:spLocks/>
          </p:cNvSpPr>
          <p:nvPr/>
        </p:nvSpPr>
        <p:spPr>
          <a:xfrm>
            <a:off x="710881" y="940081"/>
            <a:ext cx="2258966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Consolas" panose="020B0609020204030204" pitchFamily="49" charset="0"/>
              </a:rPr>
              <a:t>方法格式的注意点</a:t>
            </a:r>
          </a:p>
        </p:txBody>
      </p:sp>
      <p:sp>
        <p:nvSpPr>
          <p:cNvPr id="61" name="TextBox 3">
            <a:extLst>
              <a:ext uri="{FF2B5EF4-FFF2-40B4-BE49-F238E27FC236}">
                <a16:creationId xmlns:a16="http://schemas.microsoft.com/office/drawing/2014/main" id="{2E8A2400-BACE-431D-9BD4-65357FEC23C6}"/>
              </a:ext>
            </a:extLst>
          </p:cNvPr>
          <p:cNvSpPr txBox="1"/>
          <p:nvPr/>
        </p:nvSpPr>
        <p:spPr>
          <a:xfrm>
            <a:off x="3042516" y="2070569"/>
            <a:ext cx="4916541" cy="1447640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33B3"/>
              </a:solidFill>
              <a:latin typeface="Consolas" panose="020B0609020204030204" pitchFamily="49" charset="0"/>
              <a:ea typeface="JetBrains Mono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static </a:t>
            </a: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   </a:t>
            </a:r>
            <a:r>
              <a:rPr lang="zh-CN" altLang="zh-CN" sz="1200" dirty="0">
                <a:solidFill>
                  <a:srgbClr val="00627A"/>
                </a:solidFill>
                <a:latin typeface="Consolas" panose="020B0609020204030204" pitchFamily="49" charset="0"/>
                <a:ea typeface="JetBrains Mono"/>
              </a:rPr>
              <a:t>add</a:t>
            </a:r>
            <a:r>
              <a:rPr lang="en-US" altLang="zh-CN" sz="1200" dirty="0">
                <a:solidFill>
                  <a:srgbClr val="00627A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a ,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b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){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c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a + b;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return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c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en-US" altLang="zh-CN" sz="12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C8520C0B-14E7-4F61-AEA5-AC32FD815018}"/>
              </a:ext>
            </a:extLst>
          </p:cNvPr>
          <p:cNvSpPr/>
          <p:nvPr/>
        </p:nvSpPr>
        <p:spPr>
          <a:xfrm>
            <a:off x="3108088" y="2420701"/>
            <a:ext cx="1208868" cy="2557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281C1D9D-6988-416C-906D-2906C3069AC3}"/>
              </a:ext>
            </a:extLst>
          </p:cNvPr>
          <p:cNvSpPr txBox="1"/>
          <p:nvPr/>
        </p:nvSpPr>
        <p:spPr>
          <a:xfrm>
            <a:off x="3145379" y="2107944"/>
            <a:ext cx="10214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方法的修饰符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7F963268-D57C-4320-824D-0161EE766153}"/>
              </a:ext>
            </a:extLst>
          </p:cNvPr>
          <p:cNvSpPr/>
          <p:nvPr/>
        </p:nvSpPr>
        <p:spPr>
          <a:xfrm>
            <a:off x="4440942" y="2430905"/>
            <a:ext cx="565683" cy="2557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2C59B0BC-1CA8-43B3-8E92-2449D2E4C547}"/>
              </a:ext>
            </a:extLst>
          </p:cNvPr>
          <p:cNvSpPr txBox="1"/>
          <p:nvPr/>
        </p:nvSpPr>
        <p:spPr>
          <a:xfrm>
            <a:off x="4316956" y="2107944"/>
            <a:ext cx="8819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返回值类型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9206F592-CE62-4AD6-AA0B-1A0E93551CD9}"/>
              </a:ext>
            </a:extLst>
          </p:cNvPr>
          <p:cNvSpPr/>
          <p:nvPr/>
        </p:nvSpPr>
        <p:spPr>
          <a:xfrm>
            <a:off x="5130610" y="2430905"/>
            <a:ext cx="325471" cy="2557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1A24AC29-1E34-4C1E-BF60-97FB6EBDC6E9}"/>
              </a:ext>
            </a:extLst>
          </p:cNvPr>
          <p:cNvSpPr txBox="1"/>
          <p:nvPr/>
        </p:nvSpPr>
        <p:spPr>
          <a:xfrm>
            <a:off x="5113996" y="2107944"/>
            <a:ext cx="7425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方法名称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FC138C94-ED3F-4065-A81D-E60D7C7BA821}"/>
              </a:ext>
            </a:extLst>
          </p:cNvPr>
          <p:cNvSpPr/>
          <p:nvPr/>
        </p:nvSpPr>
        <p:spPr>
          <a:xfrm>
            <a:off x="5608481" y="2430905"/>
            <a:ext cx="1172705" cy="2557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A0A63251-A874-4E88-9A4B-4400B6D6CBE3}"/>
              </a:ext>
            </a:extLst>
          </p:cNvPr>
          <p:cNvSpPr txBox="1"/>
          <p:nvPr/>
        </p:nvSpPr>
        <p:spPr>
          <a:xfrm>
            <a:off x="5971923" y="2093866"/>
            <a:ext cx="7425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形参列表</a:t>
            </a:r>
          </a:p>
        </p:txBody>
      </p: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8C40E145-5B93-41B4-8B26-8FCC5EF5E977}"/>
              </a:ext>
            </a:extLst>
          </p:cNvPr>
          <p:cNvCxnSpPr>
            <a:cxnSpLocks/>
          </p:cNvCxnSpPr>
          <p:nvPr/>
        </p:nvCxnSpPr>
        <p:spPr>
          <a:xfrm>
            <a:off x="3495545" y="2921428"/>
            <a:ext cx="14762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65112D10-1995-4188-B443-FAA7F78F49EB}"/>
              </a:ext>
            </a:extLst>
          </p:cNvPr>
          <p:cNvSpPr txBox="1"/>
          <p:nvPr/>
        </p:nvSpPr>
        <p:spPr>
          <a:xfrm>
            <a:off x="5006625" y="2771143"/>
            <a:ext cx="11608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100" b="1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方法的执行代码</a:t>
            </a:r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B3651DC3-5551-4D52-8BA7-717287096E39}"/>
              </a:ext>
            </a:extLst>
          </p:cNvPr>
          <p:cNvCxnSpPr>
            <a:cxnSpLocks/>
          </p:cNvCxnSpPr>
          <p:nvPr/>
        </p:nvCxnSpPr>
        <p:spPr>
          <a:xfrm>
            <a:off x="3495545" y="3221062"/>
            <a:ext cx="14762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id="{4F7E84F6-BAAE-463C-9DB7-346D6984840D}"/>
              </a:ext>
            </a:extLst>
          </p:cNvPr>
          <p:cNvSpPr txBox="1"/>
          <p:nvPr/>
        </p:nvSpPr>
        <p:spPr>
          <a:xfrm>
            <a:off x="5044865" y="3094104"/>
            <a:ext cx="6030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100" b="1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返回值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E667BEAA-C501-4870-AEEE-3D3A883037AA}"/>
              </a:ext>
            </a:extLst>
          </p:cNvPr>
          <p:cNvSpPr txBox="1"/>
          <p:nvPr/>
        </p:nvSpPr>
        <p:spPr>
          <a:xfrm>
            <a:off x="710881" y="3779839"/>
            <a:ext cx="10347888" cy="1504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方法的修饰符：暂时都使用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static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方法申明了具体的返回值类型，内部必须使用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返回对应类型的数据。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形参列表可以有多个，甚至可以没有； 如果有多个形参，多个形参必须用“，”隔开，且不能给初始化值。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419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17797</TotalTime>
  <Words>4288</Words>
  <Application>Microsoft Office PowerPoint</Application>
  <PresentationFormat>宽屏</PresentationFormat>
  <Paragraphs>498</Paragraphs>
  <Slides>53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53</vt:i4>
      </vt:variant>
    </vt:vector>
  </HeadingPairs>
  <TitlesOfParts>
    <vt:vector size="79" baseType="lpstr">
      <vt:lpstr>Alibaba PuHuiTi B</vt:lpstr>
      <vt:lpstr>Alibaba PuHuiTi M</vt:lpstr>
      <vt:lpstr>Alibaba PuHuiTi Medium</vt:lpstr>
      <vt:lpstr>Alibaba PuHuiTi R</vt:lpstr>
      <vt:lpstr>Arial Unicode MS</vt:lpstr>
      <vt:lpstr>阿里巴巴普惠体</vt:lpstr>
      <vt:lpstr>等线</vt:lpstr>
      <vt:lpstr>黑体</vt:lpstr>
      <vt:lpstr>STKaiti</vt:lpstr>
      <vt:lpstr>STKaiti</vt:lpstr>
      <vt:lpstr>思源黑体 CN Bold</vt:lpstr>
      <vt:lpstr>宋体</vt:lpstr>
      <vt:lpstr>微软雅黑</vt:lpstr>
      <vt:lpstr>Arial</vt:lpstr>
      <vt:lpstr>Calibri</vt:lpstr>
      <vt:lpstr>Consolas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方法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方法重载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itheima</cp:lastModifiedBy>
  <cp:revision>2279</cp:revision>
  <dcterms:created xsi:type="dcterms:W3CDTF">2020-03-31T02:23:27Z</dcterms:created>
  <dcterms:modified xsi:type="dcterms:W3CDTF">2022-02-25T08:31:06Z</dcterms:modified>
</cp:coreProperties>
</file>